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charts/chart1.xml" ContentType="application/vnd.openxmlformats-officedocument.drawingml.chart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slides/charts/chart2.xml" ContentType="application/vnd.openxmlformats-officedocument.drawingml.chart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charts/chart3.xml" ContentType="application/vnd.openxmlformats-officedocument.drawingml.chart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99964bcc32f4ec9" /><Relationship Type="http://schemas.openxmlformats.org/officeDocument/2006/relationships/extended-properties" Target="/docProps/app.xml" Id="R24e6bebf8d084696" /><Relationship Type="http://schemas.openxmlformats.org/officeDocument/2006/relationships/officeDocument" Target="/ppt/presentation.xml" Id="Rfc79261916514969" /></Relationships>
</file>

<file path=ppt/presentation.xml><?xml version="1.0" encoding="utf-8"?>
<ns0:presentation xmlns:ns0="http://schemas.openxmlformats.org/presentationml/2006/main" xmlns:ns1="http://schemas.openxmlformats.org/officeDocument/2006/relationships">
  <ns0:sldMasterIdLst>
    <ns0:sldMasterId id="2147483648" ns1:id="R79ff871bae4e4a6b"/>
  </ns0:sldMasterIdLst>
  <ns0:notesMasterIdLst>
    <ns0:notesMasterId ns1:id="Rf77727859aa9422a"/>
  </ns0:notesMasterIdLst>
  <ns0:sldIdLst>
    <ns0:sldId id="256" ns1:id="Rb2c2508f43b64a9a"/>
    <ns0:sldId id="257" ns1:id="R1da871c753504645"/>
    <ns0:sldId id="258" ns1:id="R60705e808b7540a5"/>
    <ns0:sldId id="259" ns1:id="R88a2e91813ff481c"/>
    <ns0:sldId id="260" ns1:id="R093a1fe1ea884797"/>
    <ns0:sldId id="261" ns1:id="Rabceabcfae72479c"/>
    <ns0:sldId id="262" ns1:id="R3c700976730f4a1c"/>
  </ns0:sldIdLst>
  <ns0:sldSz cx="12192000" cy="6858000"/>
  <ns0:notesSz cx="6858000" cy="9144000"/>
</ns0:presentation>
</file>

<file path=ppt/presProps.xml><?xml version="1.0" encoding="utf-8"?>
<ns0:presentationPr xmlns:ns0="http://schemas.openxmlformats.org/presentationml/2006/main" xmlns:ns1="http://schemas.microsoft.com/office/powerpoint/2010/main" xmlns:ns2="http://schemas.microsoft.com/office/powerpoint/2012/main">
  <ns0:extLst>
    <ns0:ext uri="{E76CE94A-603C-4142-B9EB-6D1370010A27}">
      <ns1:discardImageEditData val="0"/>
    </ns0:ext>
    <ns0:ext uri="{D31A062A-798A-4329-ABDD-BBA856620510}">
      <ns1:defaultImageDpi val="32767"/>
    </ns0:ext>
    <ns0:ext uri="{FD5EFAAD-0ECE-453E-9831-46B23BE46B34}">
      <ns2:chartTrackingRefBased val="1"/>
    </ns0:ext>
  </ns0:extLst>
</ns0:presentationPr>
</file>

<file path=ppt/tableStyles.xml><?xml version="1.0" encoding="utf-8"?>
<ns0:tblStyleLst xmlns:ns0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cbc5e3db15647a7" /><Relationship Type="http://schemas.openxmlformats.org/officeDocument/2006/relationships/slideMaster" Target="/ppt/slideMasters/slideMaster1.xml" Id="R79ff871bae4e4a6b" /><Relationship Type="http://schemas.openxmlformats.org/officeDocument/2006/relationships/notesMaster" Target="/ppt/notesMasters/notesMaster1.xml" Id="Rf77727859aa9422a" /><Relationship Type="http://schemas.openxmlformats.org/officeDocument/2006/relationships/presProps" Target="/ppt/presProps.xml" Id="Rf7e19a589e334728" /><Relationship Type="http://schemas.openxmlformats.org/officeDocument/2006/relationships/tableStyles" Target="/ppt/tableStyles.xml" Id="Rcd6918664d094f01" /><Relationship Type="http://schemas.openxmlformats.org/officeDocument/2006/relationships/slide" Target="/ppt/slides/slide1.xml" Id="Rb2c2508f43b64a9a" /><Relationship Type="http://schemas.openxmlformats.org/officeDocument/2006/relationships/slide" Target="/ppt/slides/slide2.xml" Id="R1da871c753504645" /><Relationship Type="http://schemas.openxmlformats.org/officeDocument/2006/relationships/slide" Target="/ppt/slides/slide3.xml" Id="R60705e808b7540a5" /><Relationship Type="http://schemas.openxmlformats.org/officeDocument/2006/relationships/slide" Target="/ppt/slides/slide4.xml" Id="R88a2e91813ff481c" /><Relationship Type="http://schemas.openxmlformats.org/officeDocument/2006/relationships/slide" Target="/ppt/slides/slide5.xml" Id="R093a1fe1ea884797" /><Relationship Type="http://schemas.openxmlformats.org/officeDocument/2006/relationships/slide" Target="/ppt/slides/slide6.xml" Id="Rabceabcfae72479c" /><Relationship Type="http://schemas.openxmlformats.org/officeDocument/2006/relationships/slide" Target="/ppt/slides/slide7.xml" Id="R3c700976730f4a1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605d23c3e1f4453" /></Relationships>
</file>

<file path=ppt/notesMasters/notesMaster1.xml><?xml version="1.0" encoding="utf-8"?>
<ns0:notesMaster xmlns:ns0="http://schemas.openxmlformats.org/presentationml/2006/main" xmlns:ns1="http://schemas.openxmlformats.org/drawingml/2006/main">
  <ns0:cSld>
    <ns0:bg>
      <ns0:bgRef idx="1001">
        <ns1:schemeClr val="bg1"/>
      </ns0:bgRef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2" name="Header Placeholder"/>
          <ns0:cNvSpPr/>
          <ns0:nvPr>
            <ns0:ph type="hdr" sz="quarter"/>
          </ns0:nvPr>
        </ns0:nvSpPr>
        <ns0:spPr>
          <ns1:prstGeom prst="rect">
            <ns1:avLst/>
          </ns1:prstGeom>
        </ns0:spPr>
        <ns0:txBody>
          <ns1:bodyPr/>
          <ns1:lstStyle/>
          <ns1:p/>
        </ns0:txBody>
      </ns0:sp>
      <ns0:sp>
        <ns0:nvSpPr>
          <ns0:cNvPr id="3" name="Date Placeholder"/>
          <ns0:cNvSpPr/>
          <ns0:nvPr>
            <ns0:ph type="dt" sz="quarter" idx="1"/>
          </ns0:nvPr>
        </ns0:nvSpPr>
        <ns0:spPr>
          <ns1:prstGeom prst="rect">
            <ns1:avLst/>
          </ns1:prstGeom>
        </ns0:spPr>
        <ns0:txBody>
          <ns1:bodyPr/>
          <ns1:lstStyle/>
          <ns1:p/>
        </ns0:txBody>
      </ns0:sp>
      <ns0:sp>
        <ns0:nvSpPr>
          <ns0:cNvPr id="4" name="Slide Image Placeholder"/>
          <ns0:cNvSpPr/>
          <ns0:nvPr>
            <ns0:ph type="sldImg" idx="2"/>
          </ns0:nvPr>
        </ns0:nvSpPr>
        <ns0:spPr>
          <ns1:prstGeom prst="rect">
            <ns1:avLst/>
          </ns1:prstGeom>
        </ns0:spPr>
        <ns0:txBody>
          <ns1:bodyPr/>
          <ns1:lstStyle/>
          <ns1:p/>
        </ns0:txBody>
      </ns0:sp>
      <ns0:sp>
        <ns0:nvSpPr>
          <ns0:cNvPr id="5" name="Notes Placeholder"/>
          <ns0:cNvSpPr/>
          <ns0:nvPr>
            <ns0:ph type="body" sz="quarter" idx="3"/>
          </ns0:nvPr>
        </ns0:nvSpPr>
        <ns0:spPr>
          <ns1:prstGeom prst="rect">
            <ns1:avLst/>
          </ns1:prstGeom>
        </ns0:spPr>
        <ns0:txBody>
          <ns1:bodyPr/>
          <ns1:lstStyle/>
          <ns1:p/>
        </ns0:txBody>
      </ns0:sp>
      <ns0:sp>
        <ns0:nvSpPr>
          <ns0:cNvPr id="6" name="Footer Placeholder"/>
          <ns0:cNvSpPr/>
          <ns0:nvPr>
            <ns0:ph type="ftr" sz="quarter" idx="4"/>
          </ns0:nvPr>
        </ns0:nvSpPr>
        <ns0:spPr>
          <ns1:prstGeom prst="rect">
            <ns1:avLst/>
          </ns1:prstGeom>
        </ns0:spPr>
        <ns0:txBody>
          <ns1:bodyPr/>
          <ns1:lstStyle/>
          <ns1:p/>
        </ns0:txBody>
      </ns0:sp>
      <ns0:sp>
        <ns0:nvSpPr>
          <ns0:cNvPr id="7" name="Slide Number Placeholder"/>
          <ns0:cNvSpPr/>
          <ns0:nvPr>
            <ns0:ph type="sldNum" sz="quarter" idx="5"/>
          </ns0:nvPr>
        </ns0:nvSpPr>
        <ns0:spPr>
          <ns1:prstGeom prst="rect">
            <ns1:avLst/>
          </ns1:prstGeom>
        </ns0:spPr>
        <ns0:txBody>
          <ns1:bodyPr/>
          <ns1:lstStyle/>
          <ns1:p/>
        </ns0:txBody>
      </ns0:sp>
    </ns0:spTree>
  </ns0:cSld>
  <ns0:clrMap bg1="lt1" tx1="dk1" bg2="lt2" tx2="dk2" accent1="accent1" accent2="accent2" accent3="accent3" accent4="accent4" accent5="accent5" accent6="accent6" hlink="hlink" folHlink="folHlink"/>
  <ns0:notesStyle>
    <ns1:lvl1pPr marL="0" algn="l" defTabSz="914400" rtl="0" eaLnBrk="1" latinLnBrk="0" hangingPunct="1">
      <ns1:defRPr sz="1200" kern="1200" lang="da-DK"/>
    </ns1:lvl1pPr>
  </ns0:notesStyle>
</ns0:notesMaster>
</file>

<file path=ppt/notesMasters/theme/theme3.xml><?xml version="1.0" encoding="utf-8"?>
<ns0:theme xmlns:ns0="http://schemas.openxmlformats.org/drawingml/2006/main" name="Kommuneblik">
  <ns0:themeElements>
    <ns0:clrScheme name="Kommuneblik">
      <ns0:dk1>
        <ns0:srgbClr val="000000"/>
      </ns0:dk1>
      <ns0:lt1>
        <ns0:srgbClr val="FFFFFF"/>
      </ns0:lt1>
      <ns0:dk2>
        <ns0:srgbClr val="0E2841"/>
      </ns0:dk2>
      <ns0:lt2>
        <ns0:srgbClr val="E8E8E8"/>
      </ns0:lt2>
      <ns0:accent1>
        <ns0:srgbClr val="156082"/>
      </ns0:accent1>
      <ns0:accent2>
        <ns0:srgbClr val="E97132"/>
      </ns0:accent2>
      <ns0:accent3>
        <ns0:srgbClr val="196B24"/>
      </ns0:accent3>
      <ns0:accent4>
        <ns0:srgbClr val="0F9ED5"/>
      </ns0:accent4>
      <ns0:accent5>
        <ns0:srgbClr val="A02B93"/>
      </ns0:accent5>
      <ns0:accent6>
        <ns0:srgbClr val="4EA72E"/>
      </ns0:accent6>
      <ns0:hlink>
        <ns0:srgbClr val="467886"/>
      </ns0:hlink>
      <ns0:folHlink>
        <ns0:srgbClr val="96607D"/>
      </ns0:folHlink>
    </ns0:clrScheme>
    <ns0:fontScheme name="Office">
      <ns0:majorFont>
        <ns0:latin typeface="Calibri Light"/>
        <ns0:ea typeface="Calibri Light"/>
        <ns0:cs typeface="Calibri Light"/>
      </ns0:majorFont>
      <ns0:minorFont>
        <ns0:latin typeface="Calibri"/>
        <ns0:ea typeface="Calibri"/>
        <ns0:cs typeface="Calibri"/>
      </ns0:minorFont>
    </ns0:fontScheme>
    <ns0:fmtScheme name="Kommuneblik">
      <ns0:fillStyleLst>
        <ns0:solidFill>
          <ns0:schemeClr val="phClr"/>
        </ns0:solidFill>
        <ns0:gradFill>
          <ns0:gsLst>
            <ns0:gs pos="0">
              <ns0:schemeClr val="phClr">
                <ns0:tint val="67000"/>
                <ns0:lumMod val="110000"/>
                <ns0:satMod val="105000"/>
              </ns0:schemeClr>
            </ns0:gs>
            <ns0:gs pos="50000">
              <ns0:schemeClr val="phClr">
                <ns0:tint val="73000"/>
                <ns0:lumMod val="105000"/>
                <ns0:satMod val="103000"/>
              </ns0:schemeClr>
            </ns0:gs>
            <ns0:gs pos="100000">
              <ns0:schemeClr val="phClr">
                <ns0:tint val="81000"/>
                <ns0:lumMod val="105000"/>
                <ns0:satMod val="109000"/>
              </ns0:schemeClr>
            </ns0:gs>
          </ns0:gsLst>
          <ns0:lin ang="5400000" scaled="0"/>
        </ns0:gradFill>
        <ns0:gradFill>
          <ns0:gsLst>
            <ns0:gs pos="0">
              <ns0:schemeClr val="phClr">
                <ns0:tint val="94000"/>
                <ns0:lumMod val="102000"/>
                <ns0:satMod val="103000"/>
              </ns0:schemeClr>
            </ns0:gs>
            <ns0:gs pos="50000">
              <ns0:schemeClr val="phClr">
                <ns0:shade val="100000"/>
                <ns0:lumMod val="100000"/>
                <ns0:satMod val="110000"/>
              </ns0:schemeClr>
            </ns0:gs>
            <ns0:gs pos="100000">
              <ns0:schemeClr val="phClr">
                <ns0:shade val="78000"/>
                <ns0:lumMod val="99000"/>
                <ns0:satMod val="120000"/>
              </ns0:schemeClr>
            </ns0:gs>
          </ns0:gsLst>
          <ns0:lin ang="5400000" scaled="0"/>
        </ns0:gradFill>
      </ns0:fillStyleLst>
      <ns0:lnStyleLst>
        <ns0:ln w="12700">
          <ns0:solidFill>
            <ns0:schemeClr val="phClr"/>
          </ns0:solidFill>
          <ns0:prstDash val="solid"/>
        </ns0:ln>
        <ns0:ln w="19050">
          <ns0:solidFill>
            <ns0:schemeClr val="phClr"/>
          </ns0:solidFill>
          <ns0:prstDash val="solid"/>
        </ns0:ln>
        <ns0:ln w="25400">
          <ns0:solidFill>
            <ns0:schemeClr val="phClr"/>
          </ns0:solidFill>
          <ns0:prstDash val="solid"/>
        </ns0:ln>
      </ns0:lnStyleLst>
      <ns0:effectStyleLst>
        <ns0:effectStyle>
          <ns0:effectLst/>
        </ns0:effectStyle>
        <ns0:effectStyle>
          <ns0:effectLst/>
        </ns0:effectStyle>
        <ns0:effectStyle>
          <ns0:effectLst>
            <ns0:outerShdw blurRad="57150" dist="190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19050" dist="9525" dir="5400000">
              <ns0:srgbClr val="000000">
                <ns0:alpha val="6000"/>
              </ns0:srgbClr>
            </ns0:outerShdw>
          </ns0:effectLst>
        </ns0:effectStyle>
        <ns0:effectStyle>
          <ns0:effectLst>
            <ns0:outerShdw blurRad="28575" dist="9525" dir="5400000">
              <ns0:srgbClr val="000000">
                <ns0:alpha val="8000"/>
              </ns0:srgbClr>
            </ns0:outerShdw>
          </ns0:effectLst>
        </ns0:effectStyle>
        <ns0:effectStyle>
          <ns0:effectLst>
            <ns0:outerShdw blurRad="57150" dist="19050" dir="5400000">
              <ns0:srgbClr val="000000">
                <ns0:alpha val="10000"/>
              </ns0:srgbClr>
            </ns0:outerShdw>
          </ns0:effectLst>
        </ns0:effectStyle>
        <ns0:effectStyle>
          <ns0:effectLst>
            <ns0:outerShdw blurRad="114300" dist="38100" dir="5400000">
              <ns0:srgbClr val="000000">
                <ns0:alpha val="12000"/>
              </ns0:srgbClr>
            </ns0:outerShdw>
          </ns0:effectLst>
        </ns0:effectStyle>
        <ns0:effectStyle>
          <ns0:effectLst>
            <ns0:outerShdw blurRad="171450" dist="571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266700" dist="95250" dir="5400000">
              <ns0:srgbClr val="000000">
                <ns0:alpha val="24000"/>
              </ns0:srgbClr>
            </ns0:outerShdw>
          </ns0:effectLst>
        </ns0:effectStyle>
      </ns0:effectStyleLst>
      <ns0:bgFillStyleLst>
        <ns0:solidFill>
          <ns0:schemeClr val="phClr"/>
        </ns0:solidFill>
        <ns0:solidFill>
          <ns0:schemeClr val="phClr">
            <ns0:tint val="95000"/>
            <ns0:satMod val="170000"/>
          </ns0:schemeClr>
        </ns0:solidFill>
        <ns0:gradFill>
          <ns0:gsLst>
            <ns0:gs pos="0">
              <ns0:schemeClr val="phClr">
                <ns0:tint val="93000"/>
                <ns0:shade val="98000"/>
                <ns0:lumMod val="102000"/>
                <ns0:satMod val="150000"/>
              </ns0:schemeClr>
            </ns0:gs>
            <ns0:gs pos="50000">
              <ns0:schemeClr val="phClr">
                <ns0:tint val="98000"/>
                <ns0:shade val="90000"/>
                <ns0:lumMod val="103000"/>
                <ns0:satMod val="130000"/>
              </ns0:schemeClr>
            </ns0:gs>
            <ns0:gs pos="100000">
              <ns0:schemeClr val="phClr">
                <ns0:shade val="63000"/>
                <ns0:satMod val="120000"/>
              </ns0:schemeClr>
            </ns0:gs>
          </ns0:gsLst>
          <ns0:lin ang="5400000" scaled="0"/>
        </ns0:gradFill>
      </ns0:bgFillStyleLst>
    </ns0:fmtScheme>
  </ns0:themeElements>
</ns0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3b09e397ad6429d" /><Relationship Type="http://schemas.openxmlformats.org/officeDocument/2006/relationships/notesMaster" Target="/ppt/notesMasters/notesMaster1.xml" Id="R428343f1e287464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b5734909e7a4b27" /><Relationship Type="http://schemas.openxmlformats.org/officeDocument/2006/relationships/notesMaster" Target="/ppt/notesMasters/notesMaster1.xml" Id="Re98e98d13756406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982cf026611422e" /><Relationship Type="http://schemas.openxmlformats.org/officeDocument/2006/relationships/notesMaster" Target="/ppt/notesMasters/notesMaster1.xml" Id="R16ad8ccf82644e4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a66079391f04b71" /><Relationship Type="http://schemas.openxmlformats.org/officeDocument/2006/relationships/notesMaster" Target="/ppt/notesMasters/notesMaster1.xml" Id="R217c254880dd483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72f780db2b5434c" /><Relationship Type="http://schemas.openxmlformats.org/officeDocument/2006/relationships/notesMaster" Target="/ppt/notesMasters/notesMaster1.xml" Id="R9d5031a04e3c4a9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eba633e12e0440f" /><Relationship Type="http://schemas.openxmlformats.org/officeDocument/2006/relationships/notesMaster" Target="/ppt/notesMasters/notesMaster1.xml" Id="R947102e8c17c4c4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48fd7e35d504e92" /><Relationship Type="http://schemas.openxmlformats.org/officeDocument/2006/relationships/notesMaster" Target="/ppt/notesMasters/notesMaster1.xml" Id="R5b229c1b6b3246f5" /></Relationships>
</file>

<file path=ppt/notesSlides/notesSlide1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Åbn med beslutningsbehovet: Prognosen er et signal, ikke en automatisk kapacitets- eller budgetberegning.</ns1:t>
            </ns1:r>
          </ns1:p>
          <ns1:p>
            <ns1:r>
              <ns1:t>[Sources]</ns1:t>
            </ns1:r>
          </ns1:p>
          <ns1:p>
            <ns1:r>
              <ns1:t>- https://www.odsherred.dk/media/a4qmtnza/oevrigt-budgetmateriale-budget-2027-1-udsendelse-24-juni-2026.pdf</ns1:t>
            </ns1:r>
          </ns1:p>
          <ns1:p>
            <ns1:r>
              <ns1:t>- https://www.odsherred.dk/da/foelge-politik-og-udvikling/oekonomi-og-resultater/budget/</ns1:t>
            </ns1:r>
          </ns1:p>
          <ns1:p>
            <ns1:r>
              <ns1:t>[/Sources]</ns1:t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2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Indekser er Kommuneblik-beregninger fra de offentliggjorte primo-tal. 80+ er summen af 80-89 år og 90+ år.</ns1:t>
            </ns1:r>
          </ns1:p>
          <ns1:p>
            <ns1:r>
              <ns1:t>[Sources]</ns1:t>
            </ns1:r>
          </ns1:p>
          <ns1:p>
            <ns1:r>
              <ns1:t>- https://www.odsherred.dk/media/a4qmtnza/oevrigt-budgetmateriale-budget-2027-1-udsendelse-24-juni-2026.pdf</ns1:t>
            </ns1:r>
          </ns1:p>
          <ns1:p>
            <ns1:r>
              <ns1:t>[/Sources]</ns1:t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3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Søjlerne viser procentvis ændring primo 2026 til primo 2036. Budget- og servicevirkning kræver lokale parametre.</ns1:t>
            </ns1:r>
          </ns1:p>
          <ns1:p>
            <ns1:r>
              <ns1:t>[Sources]</ns1:t>
            </ns1:r>
          </ns1:p>
          <ns1:p>
            <ns1:r>
              <ns1:t>- https://www.odsherred.dk/media/a4qmtnza/oevrigt-budgetmateriale-budget-2027-1-udsendelse-24-juni-2026.pdf</ns1:t>
            </ns1:r>
          </ns1:p>
          <ns1:p>
            <ns1:r>
              <ns1:t>- https://www.odsherred.dk/da/foelge-politik-og-udvikling/oekonomi-og-resultater/budget/</ns1:t>
            </ns1:r>
          </ns1:p>
          <ns1:p>
            <ns1:r>
              <ns1:t>[/Sources]</ns1:t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4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Kategorierne er Kommunebliks metode. Brug dem til at holde prognose, beregning, vurdering og afklaringsbehov adskilt.</ns1:t>
            </ns1:r>
          </ns1:p>
          <ns1:p>
            <ns1:r>
              <ns1:t>[Sources]</ns1:t>
            </ns1:r>
          </ns1:p>
          <ns1:p>
            <ns1:r>
              <ns1:t>- https://www.odsherred.dk/media/a4qmtnza/oevrigt-budgetmateriale-budget-2027-1-udsendelse-24-juni-2026.pdf</ns1:t>
            </ns1:r>
          </ns1:p>
          <ns1:p>
            <ns1:r>
              <ns1:t>- https://www.odsherred.dk/da/foelge-politik-og-udvikling/oekonomi-og-resultater/budget/</ns1:t>
            </ns1:r>
          </ns1:p>
          <ns1:p>
            <ns1:r>
              <ns1:t>[/Sources]</ns1:t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5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De tre spor er Kommunebliks analytiske rammer. Der beregnes ikke alternative befolkningsbaner uden et dokumenteret modelgrundlag.</ns1:t>
            </ns1:r>
          </ns1:p>
          <ns1:p>
            <ns1:r>
              <ns1:t>[Sources]</ns1:t>
            </ns1:r>
          </ns1:p>
          <ns1:p>
            <ns1:r>
              <ns1:t>- https://www.odsherred.dk/media/a4qmtnza/oevrigt-budgetmateriale-budget-2027-1-udsendelse-24-juni-2026.pdf</ns1:t>
            </ns1:r>
          </ns1:p>
          <ns1:p>
            <ns1:r>
              <ns1:t>- https://www.odsherred.dk/da/foelge-politik-og-udvikling/oekonomi-og-resultater/budget/</ns1:t>
            </ns1:r>
          </ns1:p>
          <ns1:p>
            <ns1:r>
              <ns1:t>[/Sources]</ns1:t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6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Afslut med at fordele afklaringsbehov organisatorisk uden at opfinde navngivne ejere eller deadlines.</ns1:t>
            </ns1:r>
          </ns1:p>
          <ns1:p>
            <ns1:r>
              <ns1:t>[Sources]</ns1:t>
            </ns1:r>
          </ns1:p>
          <ns1:p>
            <ns1:r>
              <ns1:t>- https://www.odsherred.dk/media/a4qmtnza/oevrigt-budgetmateriale-budget-2027-1-udsendelse-24-juni-2026.pdf</ns1:t>
            </ns1:r>
          </ns1:p>
          <ns1:p>
            <ns1:r>
              <ns1:t>- https://www.odsherred.dk/da/foelge-politik-og-udvikling/oekonomi-og-resultater/budget/</ns1:t>
            </ns1:r>
          </ns1:p>
          <ns1:p>
            <ns1:r>
              <ns1:t>[/Sources]</ns1:t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7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80+ er summen af 80-89 og 90+. Distriktsværdier er primo 2026 og primo 2036.</ns1:t>
            </ns1:r>
          </ns1:p>
          <ns1:p>
            <ns1:r>
              <ns1:t>[Sources]</ns1:t>
            </ns1:r>
          </ns1:p>
          <ns1:p>
            <ns1:r>
              <ns1:t>- https://www.odsherred.dk/media/a4qmtnza/oevrigt-budgetmateriale-budget-2027-1-udsendelse-24-juni-2026.pdf</ns1:t>
            </ns1:r>
          </ns1:p>
          <ns1:p>
            <ns1:r>
              <ns1:t>[/Sources]</ns1:t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f05aa389b4af4" /></Relationships>
</file>

<file path=ppt/slideLayouts/slideLayout1.xml><?xml version="1.0" encoding="utf-8"?>
<ns0:sldLayout xmlns:ns0="http://schemas.openxmlformats.org/presentationml/2006/main" xmlns:ns1="http://schemas.openxmlformats.org/drawingml/2006/main" type="title">
  <ns0:cSld name="Title Slide">
    <ns0:spTree>
      <ns0:nvGrpSpPr>
        <ns0:cNvPr id="1" name=""/>
        <ns0:cNvGrpSpPr/>
        <ns0:nvPr/>
      </ns0:nvGrpSpPr>
      <ns0:grpSpPr>
        <ns1:xfrm/>
      </ns0:grpSpPr>
    </ns0:spTree>
  </ns0:cSld>
</ns0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9923e349f5e4822" /><Relationship Type="http://schemas.openxmlformats.org/officeDocument/2006/relationships/slideLayout" Target="/ppt/slideLayouts/slideLayout1.xml" Id="R386b58aca37945fc" /></Relationships>
</file>

<file path=ppt/slideMasters/slideMaster1.xml><?xml version="1.0" encoding="utf-8"?>
<ns0:sldMaster xmlns:ns0="http://schemas.openxmlformats.org/presentationml/2006/main" xmlns:ns1="http://schemas.openxmlformats.org/drawingml/2006/main" xmlns:ns2="http://schemas.openxmlformats.org/officeDocument/2006/relationships">
  <ns0:cSld name="Master">
    <ns0:bg>
      <ns0:bgRef idx="1001">
        <ns1:schemeClr val="bg1"/>
      </ns0:bgRef>
    </ns0:bg>
    <ns0:spTree>
      <ns0:nvGrpSpPr>
        <ns0:cNvPr id="1" name=""/>
        <ns0:cNvGrpSpPr/>
        <ns0:nvPr/>
      </ns0:nvGrpSpPr>
      <ns0:grpSpPr>
        <ns1:xfrm/>
      </ns0:grpSpPr>
    </ns0:spTree>
  </ns0:cSld>
  <ns0:clrMap bg1="lt1" tx1="dk1" bg2="lt2" tx2="dk2" accent1="accent1" accent2="accent2" accent3="accent3" accent4="accent4" accent5="accent5" accent6="accent6" hlink="hlink" folHlink="folHlink"/>
  <ns0:sldLayoutIdLst>
    <ns0:sldLayoutId id="2147483649" ns2:id="R386b58aca37945fc"/>
  </ns0:sldLayoutIdLst>
  <ns0:txStyles>
    <ns0:titleStyle>
      <ns1:lvl1pPr algn="l">
        <ns1:lnSpc>
          <ns1:spcPct val="90000"/>
        </ns1:lnSpc>
        <ns1:spcBef>
          <ns1:spcPts val="0"/>
        </ns1:spcBef>
        <ns1:buNone/>
        <ns1:defRPr sz="4400" lang="da-DK">
          <ns1:solidFill>
            <ns1:schemeClr val="tx1"/>
          </ns1:solidFill>
          <ns1:latin typeface="+mj-lt"/>
          <ns1:ea typeface="+mj-lt"/>
          <ns1:cs typeface="+mj-lt"/>
        </ns1:defRPr>
      </ns1:lvl1pPr>
    </ns0:titleStyle>
    <ns0:bodyStyle>
      <ns1:lvl1pPr marL="228600" indent="-228600" algn="l">
        <ns1:lnSpc>
          <ns1:spcPct val="90000"/>
        </ns1:lnSpc>
        <ns1:spcBef>
          <ns1:spcPts val="1000"/>
        </ns1:spcBef>
        <ns1:buChar char="•"/>
        <ns1:defRPr sz="2800" lang="da-DK">
          <ns1:solidFill>
            <ns1:schemeClr val="tx1"/>
          </ns1:solidFill>
          <ns1:latin typeface="+mn-lt"/>
          <ns1:ea typeface="+mn-lt"/>
          <ns1:cs typeface="+mn-lt"/>
        </ns1:defRPr>
      </ns1:lvl1pPr>
      <ns1:lvl2pPr marL="685800" indent="-228600" algn="l">
        <ns1:lnSpc>
          <ns1:spcPct val="90000"/>
        </ns1:lnSpc>
        <ns1:spcBef>
          <ns1:spcPts val="500"/>
        </ns1:spcBef>
        <ns1:buChar char="•"/>
        <ns1:defRPr sz="2400" lang="da-DK">
          <ns1:solidFill>
            <ns1:schemeClr val="tx1"/>
          </ns1:solidFill>
          <ns1:latin typeface="+mn-lt"/>
          <ns1:ea typeface="+mn-lt"/>
          <ns1:cs typeface="+mn-lt"/>
        </ns1:defRPr>
      </ns1:lvl2pPr>
      <ns1:lvl3pPr marL="1143000" indent="-228600" algn="l">
        <ns1:lnSpc>
          <ns1:spcPct val="90000"/>
        </ns1:lnSpc>
        <ns1:spcBef>
          <ns1:spcPts val="500"/>
        </ns1:spcBef>
        <ns1:buChar char="•"/>
        <ns1:defRPr sz="2000" lang="da-DK">
          <ns1:solidFill>
            <ns1:schemeClr val="tx1"/>
          </ns1:solidFill>
          <ns1:latin typeface="+mn-lt"/>
          <ns1:ea typeface="+mn-lt"/>
          <ns1:cs typeface="+mn-lt"/>
        </ns1:defRPr>
      </ns1:lvl3pPr>
      <ns1:lvl4pPr marL="1600200" indent="-228600" algn="l">
        <ns1:lnSpc>
          <ns1:spcPct val="90000"/>
        </ns1:lnSpc>
        <ns1:spcBef>
          <ns1:spcPts val="500"/>
        </ns1:spcBef>
        <ns1:buChar char="•"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4pPr>
      <ns1:lvl5pPr marL="2057400" indent="-228600" algn="l">
        <ns1:lnSpc>
          <ns1:spcPct val="90000"/>
        </ns1:lnSpc>
        <ns1:spcBef>
          <ns1:spcPts val="500"/>
        </ns1:spcBef>
        <ns1:buChar char="•"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5pPr>
      <ns1:lvl6pPr marL="2514600" indent="-228600" algn="l">
        <ns1:lnSpc>
          <ns1:spcPct val="90000"/>
        </ns1:lnSpc>
        <ns1:spcBef>
          <ns1:spcPts val="500"/>
        </ns1:spcBef>
        <ns1:buChar char="•"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6pPr>
      <ns1:lvl7pPr marL="2971800" indent="-228600" algn="l">
        <ns1:lnSpc>
          <ns1:spcPct val="90000"/>
        </ns1:lnSpc>
        <ns1:spcBef>
          <ns1:spcPts val="500"/>
        </ns1:spcBef>
        <ns1:buChar char="•"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7pPr>
      <ns1:lvl8pPr marL="3429000" indent="-228600" algn="l">
        <ns1:lnSpc>
          <ns1:spcPct val="90000"/>
        </ns1:lnSpc>
        <ns1:spcBef>
          <ns1:spcPts val="500"/>
        </ns1:spcBef>
        <ns1:buChar char="•"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8pPr>
      <ns1:lvl9pPr marL="3886200" indent="-228600" algn="l">
        <ns1:lnSpc>
          <ns1:spcPct val="90000"/>
        </ns1:lnSpc>
        <ns1:spcBef>
          <ns1:spcPts val="500"/>
        </ns1:spcBef>
        <ns1:buChar char="•"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9pPr>
    </ns0:bodyStyle>
    <ns0:otherStyle>
      <ns1:lvl1pPr marL="0" algn="l">
        <ns1:buNone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1pPr>
      <ns1:lvl2pPr marL="457200" algn="l">
        <ns1:buNone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2pPr>
      <ns1:lvl3pPr marL="914400" algn="l">
        <ns1:buNone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3pPr>
      <ns1:lvl4pPr marL="1371600" algn="l">
        <ns1:buNone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4pPr>
      <ns1:lvl5pPr marL="1828800" algn="l">
        <ns1:buNone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5pPr>
      <ns1:lvl6pPr marL="2286000" algn="l">
        <ns1:buNone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6pPr>
      <ns1:lvl7pPr marL="2743200" algn="l">
        <ns1:buNone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7pPr>
      <ns1:lvl8pPr marL="3200400" algn="l">
        <ns1:buNone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8pPr>
      <ns1:lvl9pPr marL="3657600" algn="l">
        <ns1:buNone/>
        <ns1:defRPr sz="1800" lang="da-DK">
          <ns1:solidFill>
            <ns1:schemeClr val="tx1"/>
          </ns1:solidFill>
          <ns1:latin typeface="+mn-lt"/>
          <ns1:ea typeface="+mn-lt"/>
          <ns1:cs typeface="+mn-lt"/>
        </ns1:defRPr>
      </ns1:lvl9pPr>
    </ns0:otherStyle>
  </ns0:txStyles>
</ns0:sldMaster>
</file>

<file path=ppt/slideMasters/theme/theme2.xml><?xml version="1.0" encoding="utf-8"?>
<ns0:theme xmlns:ns0="http://schemas.openxmlformats.org/drawingml/2006/main" name="Kommuneblik">
  <ns0:themeElements>
    <ns0:clrScheme name="Kommuneblik">
      <ns0:dk1>
        <ns0:srgbClr val="000000"/>
      </ns0:dk1>
      <ns0:lt1>
        <ns0:srgbClr val="FFFFFF"/>
      </ns0:lt1>
      <ns0:dk2>
        <ns0:srgbClr val="0E2841"/>
      </ns0:dk2>
      <ns0:lt2>
        <ns0:srgbClr val="E8E8E8"/>
      </ns0:lt2>
      <ns0:accent1>
        <ns0:srgbClr val="156082"/>
      </ns0:accent1>
      <ns0:accent2>
        <ns0:srgbClr val="E97132"/>
      </ns0:accent2>
      <ns0:accent3>
        <ns0:srgbClr val="196B24"/>
      </ns0:accent3>
      <ns0:accent4>
        <ns0:srgbClr val="0F9ED5"/>
      </ns0:accent4>
      <ns0:accent5>
        <ns0:srgbClr val="A02B93"/>
      </ns0:accent5>
      <ns0:accent6>
        <ns0:srgbClr val="4EA72E"/>
      </ns0:accent6>
      <ns0:hlink>
        <ns0:srgbClr val="467886"/>
      </ns0:hlink>
      <ns0:folHlink>
        <ns0:srgbClr val="96607D"/>
      </ns0:folHlink>
    </ns0:clrScheme>
    <ns0:fontScheme name="Office">
      <ns0:majorFont>
        <ns0:latin typeface="Calibri Light"/>
        <ns0:ea typeface="Calibri Light"/>
        <ns0:cs typeface="Calibri Light"/>
      </ns0:majorFont>
      <ns0:minorFont>
        <ns0:latin typeface="Calibri"/>
        <ns0:ea typeface="Calibri"/>
        <ns0:cs typeface="Calibri"/>
      </ns0:minorFont>
    </ns0:fontScheme>
    <ns0:fmtScheme name="Kommuneblik">
      <ns0:fillStyleLst>
        <ns0:solidFill>
          <ns0:schemeClr val="phClr"/>
        </ns0:solidFill>
        <ns0:gradFill>
          <ns0:gsLst>
            <ns0:gs pos="0">
              <ns0:schemeClr val="phClr">
                <ns0:tint val="67000"/>
                <ns0:lumMod val="110000"/>
                <ns0:satMod val="105000"/>
              </ns0:schemeClr>
            </ns0:gs>
            <ns0:gs pos="50000">
              <ns0:schemeClr val="phClr">
                <ns0:tint val="73000"/>
                <ns0:lumMod val="105000"/>
                <ns0:satMod val="103000"/>
              </ns0:schemeClr>
            </ns0:gs>
            <ns0:gs pos="100000">
              <ns0:schemeClr val="phClr">
                <ns0:tint val="81000"/>
                <ns0:lumMod val="105000"/>
                <ns0:satMod val="109000"/>
              </ns0:schemeClr>
            </ns0:gs>
          </ns0:gsLst>
          <ns0:lin ang="5400000" scaled="0"/>
        </ns0:gradFill>
        <ns0:gradFill>
          <ns0:gsLst>
            <ns0:gs pos="0">
              <ns0:schemeClr val="phClr">
                <ns0:tint val="94000"/>
                <ns0:lumMod val="102000"/>
                <ns0:satMod val="103000"/>
              </ns0:schemeClr>
            </ns0:gs>
            <ns0:gs pos="50000">
              <ns0:schemeClr val="phClr">
                <ns0:shade val="100000"/>
                <ns0:lumMod val="100000"/>
                <ns0:satMod val="110000"/>
              </ns0:schemeClr>
            </ns0:gs>
            <ns0:gs pos="100000">
              <ns0:schemeClr val="phClr">
                <ns0:shade val="78000"/>
                <ns0:lumMod val="99000"/>
                <ns0:satMod val="120000"/>
              </ns0:schemeClr>
            </ns0:gs>
          </ns0:gsLst>
          <ns0:lin ang="5400000" scaled="0"/>
        </ns0:gradFill>
      </ns0:fillStyleLst>
      <ns0:lnStyleLst>
        <ns0:ln w="12700">
          <ns0:solidFill>
            <ns0:schemeClr val="phClr"/>
          </ns0:solidFill>
          <ns0:prstDash val="solid"/>
        </ns0:ln>
        <ns0:ln w="19050">
          <ns0:solidFill>
            <ns0:schemeClr val="phClr"/>
          </ns0:solidFill>
          <ns0:prstDash val="solid"/>
        </ns0:ln>
        <ns0:ln w="25400">
          <ns0:solidFill>
            <ns0:schemeClr val="phClr"/>
          </ns0:solidFill>
          <ns0:prstDash val="solid"/>
        </ns0:ln>
      </ns0:lnStyleLst>
      <ns0:effectStyleLst>
        <ns0:effectStyle>
          <ns0:effectLst/>
        </ns0:effectStyle>
        <ns0:effectStyle>
          <ns0:effectLst/>
        </ns0:effectStyle>
        <ns0:effectStyle>
          <ns0:effectLst>
            <ns0:outerShdw blurRad="57150" dist="190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19050" dist="9525" dir="5400000">
              <ns0:srgbClr val="000000">
                <ns0:alpha val="6000"/>
              </ns0:srgbClr>
            </ns0:outerShdw>
          </ns0:effectLst>
        </ns0:effectStyle>
        <ns0:effectStyle>
          <ns0:effectLst>
            <ns0:outerShdw blurRad="28575" dist="9525" dir="5400000">
              <ns0:srgbClr val="000000">
                <ns0:alpha val="8000"/>
              </ns0:srgbClr>
            </ns0:outerShdw>
          </ns0:effectLst>
        </ns0:effectStyle>
        <ns0:effectStyle>
          <ns0:effectLst>
            <ns0:outerShdw blurRad="57150" dist="19050" dir="5400000">
              <ns0:srgbClr val="000000">
                <ns0:alpha val="10000"/>
              </ns0:srgbClr>
            </ns0:outerShdw>
          </ns0:effectLst>
        </ns0:effectStyle>
        <ns0:effectStyle>
          <ns0:effectLst>
            <ns0:outerShdw blurRad="114300" dist="38100" dir="5400000">
              <ns0:srgbClr val="000000">
                <ns0:alpha val="12000"/>
              </ns0:srgbClr>
            </ns0:outerShdw>
          </ns0:effectLst>
        </ns0:effectStyle>
        <ns0:effectStyle>
          <ns0:effectLst>
            <ns0:outerShdw blurRad="171450" dist="571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266700" dist="95250" dir="5400000">
              <ns0:srgbClr val="000000">
                <ns0:alpha val="24000"/>
              </ns0:srgbClr>
            </ns0:outerShdw>
          </ns0:effectLst>
        </ns0:effectStyle>
      </ns0:effectStyleLst>
      <ns0:bgFillStyleLst>
        <ns0:solidFill>
          <ns0:schemeClr val="phClr"/>
        </ns0:solidFill>
        <ns0:solidFill>
          <ns0:schemeClr val="phClr">
            <ns0:tint val="95000"/>
            <ns0:satMod val="170000"/>
          </ns0:schemeClr>
        </ns0:solidFill>
        <ns0:gradFill>
          <ns0:gsLst>
            <ns0:gs pos="0">
              <ns0:schemeClr val="phClr">
                <ns0:tint val="93000"/>
                <ns0:shade val="98000"/>
                <ns0:lumMod val="102000"/>
                <ns0:satMod val="150000"/>
              </ns0:schemeClr>
            </ns0:gs>
            <ns0:gs pos="50000">
              <ns0:schemeClr val="phClr">
                <ns0:tint val="98000"/>
                <ns0:shade val="90000"/>
                <ns0:lumMod val="103000"/>
                <ns0:satMod val="130000"/>
              </ns0:schemeClr>
            </ns0:gs>
            <ns0:gs pos="100000">
              <ns0:schemeClr val="phClr">
                <ns0:shade val="63000"/>
                <ns0:satMod val="120000"/>
              </ns0:schemeClr>
            </ns0:gs>
          </ns0:gsLst>
          <ns0:lin ang="5400000" scaled="0"/>
        </ns0:gradFill>
      </ns0:bgFillStyleLst>
    </ns0:fmtScheme>
  </ns0:themeElements>
</ns0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2f4a3572f4182" /><Relationship Type="http://schemas.openxmlformats.org/officeDocument/2006/relationships/notesSlide" Target="/ppt/notesSlides/notesSlide1.xml" Id="Rfd468ef5beb6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95e259bd469d" /><Relationship Type="http://schemas.openxmlformats.org/officeDocument/2006/relationships/chart" Target="/ppt/slides/charts/chart1.xml" Id="R474bdf2bd57e4283" /><Relationship Type="http://schemas.openxmlformats.org/officeDocument/2006/relationships/notesSlide" Target="/ppt/notesSlides/notesSlide2.xml" Id="R125f85c1530b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0012c1cf84b1a" /><Relationship Type="http://schemas.openxmlformats.org/officeDocument/2006/relationships/chart" Target="/ppt/slides/charts/chart2.xml" Id="R07f1b86586984d9b" /><Relationship Type="http://schemas.openxmlformats.org/officeDocument/2006/relationships/notesSlide" Target="/ppt/notesSlides/notesSlide3.xml" Id="R34c83e25f417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8975cee47405e" /><Relationship Type="http://schemas.openxmlformats.org/officeDocument/2006/relationships/notesSlide" Target="/ppt/notesSlides/notesSlide4.xml" Id="Re9a2dcd3aa64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d1a44321446d7" /><Relationship Type="http://schemas.openxmlformats.org/officeDocument/2006/relationships/notesSlide" Target="/ppt/notesSlides/notesSlide5.xml" Id="R1edcbe29b9b1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775de6ec4bd7" /><Relationship Type="http://schemas.openxmlformats.org/officeDocument/2006/relationships/notesSlide" Target="/ppt/notesSlides/notesSlide6.xml" Id="R4773384c9b7c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3c2feda9e48b5" /><Relationship Type="http://schemas.openxmlformats.org/officeDocument/2006/relationships/chart" Target="/ppt/slides/charts/chart3.xml" Id="Rc483c198b64d427b" /><Relationship Type="http://schemas.openxmlformats.org/officeDocument/2006/relationships/notesSlide" Target="/ppt/notesSlides/notesSlide7.xml" Id="Ra2948d64a7be418a" /></Relationships>
</file>

<file path=ppt/slides/charts/chart1.xml><?xml version="1.0" encoding="utf-8"?>
<ns0:chartSpace xmlns:ns0="http://schemas.openxmlformats.org/drawingml/2006/chart" xmlns:ns1="http://schemas.openxmlformats.org/drawingml/2006/main">
  <ns0:lang val="en-US"/>
  <ns0:chart>
    <ns0:plotArea>
      <ns0:lineChart>
        <ns0:grouping val="standard"/>
        <ns0:varyColors val="0"/>
        <ns0:ser>
          <ns0:idx val="0"/>
          <ns0:order val="0"/>
          <ns0:tx>
            <ns0:v>I alt (indeks 2026=100)</ns0:v>
          </ns0:tx>
          <ns0:spPr>
            <ns1:ln w="38100">
              <ns1:solidFill>
                <ns1:srgbClr val="6B264F"/>
              </ns1:solidFill>
              <ns1:prstDash val="solid"/>
            </ns1:ln>
          </ns0:spPr>
          <ns0:marker>
            <ns0:symbol val="circle"/>
            <ns0:size val="6"/>
            <ns0:spPr>
              <ns1:solidFill>
                <ns1:srgbClr val="6B264F"/>
              </ns1:solidFill>
            </ns0:spPr>
          </ns0:marker>
          <ns0:cat>
            <ns0:numLit>
              <ns0:formatCode>General</ns0:formatCode>
              <ns0:ptCount val="8"/>
              <ns0:pt idx="0">
                <ns0:v>2026</ns0:v>
              </ns0:pt>
              <ns0:pt idx="1">
                <ns0:v>2027</ns0:v>
              </ns0:pt>
              <ns0:pt idx="2">
                <ns0:v>2028</ns0:v>
              </ns0:pt>
              <ns0:pt idx="3">
                <ns0:v>2029</ns0:v>
              </ns0:pt>
              <ns0:pt idx="4">
                <ns0:v>2030</ns0:v>
              </ns0:pt>
              <ns0:pt idx="5">
                <ns0:v>2032</ns0:v>
              </ns0:pt>
              <ns0:pt idx="6">
                <ns0:v>2034</ns0:v>
              </ns0:pt>
              <ns0:pt idx="7">
                <ns0:v>2036</ns0:v>
              </ns0:pt>
            </ns0:numLit>
          </ns0:cat>
          <ns0:val>
            <ns0:numLit>
              <ns0:formatCode>0</ns0:formatCode>
              <ns0:ptCount val="8"/>
              <ns0:pt idx="0">
                <ns0:v>100</ns0:v>
              </ns0:pt>
              <ns0:pt idx="1">
                <ns0:v>99.65924721770664</ns0:v>
              </ns0:pt>
              <ns0:pt idx="2">
                <ns0:v>99.34662998624484</ns0:v>
              </ns0:pt>
              <ns0:pt idx="3">
                <ns0:v>98.8526947605352</ns0:v>
              </ns0:pt>
              <ns0:pt idx="4">
                <ns0:v>98.2806052269601</ns0:v>
              </ns0:pt>
              <ns0:pt idx="5">
                <ns0:v>97.18644491684381</ns0:v>
              </ns0:pt>
              <ns0:pt idx="6">
                <ns0:v>96.16418656996373</ns0:v>
              </ns0:pt>
              <ns0:pt idx="7">
                <ns0:v>95.38264349130924</ns0:v>
              </ns0:pt>
            </ns0:numLit>
          </ns0:val>
        </ns0:ser>
        <ns0:ser>
          <ns0:idx val="1"/>
          <ns0:order val="1"/>
          <ns0:tx>
            <ns0:v>80+ år (indeks 2026=100)</ns0:v>
          </ns0:tx>
          <ns0:spPr>
            <ns1:ln w="38100">
              <ns1:solidFill>
                <ns1:srgbClr val="C95D4B"/>
              </ns1:solidFill>
              <ns1:prstDash val="solid"/>
            </ns1:ln>
          </ns0:spPr>
          <ns0:marker>
            <ns0:symbol val="circle"/>
            <ns0:size val="6"/>
            <ns0:spPr>
              <ns1:solidFill>
                <ns1:srgbClr val="C95D4B"/>
              </ns1:solidFill>
            </ns0:spPr>
          </ns0:marker>
          <ns0:cat>
            <ns0:numLit>
              <ns0:formatCode>General</ns0:formatCode>
              <ns0:ptCount val="8"/>
              <ns0:pt idx="0">
                <ns0:v>2026</ns0:v>
              </ns0:pt>
              <ns0:pt idx="1">
                <ns0:v>2027</ns0:v>
              </ns0:pt>
              <ns0:pt idx="2">
                <ns0:v>2028</ns0:v>
              </ns0:pt>
              <ns0:pt idx="3">
                <ns0:v>2029</ns0:v>
              </ns0:pt>
              <ns0:pt idx="4">
                <ns0:v>2030</ns0:v>
              </ns0:pt>
              <ns0:pt idx="5">
                <ns0:v>2032</ns0:v>
              </ns0:pt>
              <ns0:pt idx="6">
                <ns0:v>2034</ns0:v>
              </ns0:pt>
              <ns0:pt idx="7">
                <ns0:v>2036</ns0:v>
              </ns0:pt>
            </ns0:numLit>
          </ns0:cat>
          <ns0:val>
            <ns0:numLit>
              <ns0:formatCode>0</ns0:formatCode>
              <ns0:ptCount val="8"/>
              <ns0:pt idx="0">
                <ns0:v>100</ns0:v>
              </ns0:pt>
              <ns0:pt idx="1">
                <ns0:v>107.90273556231003</ns0:v>
              </ns0:pt>
              <ns0:pt idx="2">
                <ns0:v>114.99493414387032</ns0:v>
              </ns0:pt>
              <ns0:pt idx="3">
                <ns0:v>120.4322863897332</ns0:v>
              </ns0:pt>
              <ns0:pt idx="4">
                <ns0:v>124.51874366767983</ns0:v>
              </ns0:pt>
              <ns0:pt idx="5">
                <ns0:v>130.56399864910503</ns0:v>
              </ns0:pt>
              <ns0:pt idx="6">
                <ns0:v>136.84566024991557</ns0:v>
              </ns0:pt>
              <ns0:pt idx="7">
                <ns0:v>141.03343465045592</ns0:v>
              </ns0:pt>
            </ns0:numLit>
          </ns0:val>
        </ns0:ser>
        <ns0:axId val="48650112"/>
        <ns0:axId val="48672768"/>
      </ns0:lineChart>
      <ns0:catAx>
        <ns0:axId val="48650112"/>
        <ns0:scaling>
          <ns0:orientation val="minMax"/>
        </ns0:scaling>
        <ns0:delete val="0"/>
        <ns0:axPos val="b"/>
        <ns0:numFmt formatCode="General"/>
        <ns0:majorTickMark val="none"/>
        <ns0:minorTickMark val="none"/>
        <ns0:spPr>
          <ns1:ln w="9525">
            <ns1:solidFill>
              <ns1:srgbClr val="CFC7C2"/>
            </ns1:solidFill>
            <ns1:prstDash val="solid"/>
          </ns1:ln>
        </ns0:spPr>
        <ns0:txPr>
          <ns1:bodyPr anchorCtr="1"/>
          <ns1:lstStyle/>
          <ns1:p>
            <ns1:pPr>
              <ns1:defRPr sz="1650" lang="da-DK">
                <ns1:solidFill>
                  <ns1:srgbClr val="635D68"/>
                </ns1:solidFill>
              </ns1:defRPr>
            </ns1:pPr>
          </ns1:p>
        </ns0:txPr>
        <ns0:crossAx val="48672768"/>
      </ns0:catAx>
      <ns0:valAx>
        <ns0:axId val="48672768"/>
        <ns0:scaling>
          <ns0:orientation val="minMax"/>
          <ns0:max val="145"/>
          <ns0:min val="90"/>
        </ns0:scaling>
        <ns0:delete val="0"/>
        <ns0:axPos val="l"/>
        <ns0:majorGridlines>
          <ns0:spPr>
            <ns1:ln w="9525">
              <ns1:solidFill>
                <ns1:srgbClr val="D8D0CB"/>
              </ns1:solidFill>
              <ns1:prstDash val="solid"/>
            </ns1:ln>
          </ns0:spPr>
        </ns0:majorGridlines>
        <ns0:title>
          <ns0:tx>
            <ns0:rich>
              <ns1:bodyPr/>
              <ns1:lstStyle/>
              <ns1:p>
                <ns1:r>
                  <ns1:t>Indeks (2026=100)</ns1:t>
                </ns1:r>
              </ns1:p>
            </ns0:rich>
          </ns0:tx>
          <ns0:overlay val="0"/>
        </ns0:title>
        <ns0:numFmt formatCode="0"/>
        <ns0:majorTickMark val="none"/>
        <ns0:minorTickMark val="none"/>
        <ns0:spPr>
          <ns1:ln w="9525">
            <ns1:solidFill>
              <ns1:srgbClr val="D4D4D4"/>
            </ns1:solidFill>
            <ns1:prstDash val="solid"/>
          </ns1:ln>
        </ns0:spPr>
        <ns0:txPr>
          <ns1:bodyPr anchorCtr="1"/>
          <ns1:lstStyle/>
          <ns1:p>
            <ns1:pPr>
              <ns1:defRPr sz="1650" lang="da-DK">
                <ns1:solidFill>
                  <ns1:srgbClr val="635D68"/>
                </ns1:solidFill>
              </ns1:defRPr>
            </ns1:pPr>
          </ns1:p>
        </ns0:txPr>
        <ns0:crossAx val="48650112"/>
        <ns0:crossBetween val="between"/>
        <ns0:majorUnit val="10"/>
      </ns0:valAx>
      <ns0:spPr>
        <ns1:solidFill>
          <ns1:srgbClr val="F6F1E8"/>
        </ns1:solidFill>
      </ns0:spPr>
    </ns0:plotArea>
    <ns0:legend>
      <ns0:legendPos val="b"/>
      <ns0:overlay val="0"/>
      <ns0:txPr>
        <ns1:bodyPr anchorCtr="1"/>
        <ns1:lstStyle/>
        <ns1:p>
          <ns1:pPr>
            <ns1:defRPr sz="1650" lang="da-DK">
              <ns1:solidFill>
                <ns1:srgbClr val="201A2B"/>
              </ns1:solidFill>
            </ns1:defRPr>
          </ns1:pPr>
        </ns1:p>
      </ns0:txPr>
    </ns0:legend>
    <ns0:plotVisOnly val="1"/>
  </ns0:chart>
  <ns0:spPr>
    <ns1:solidFill>
      <ns1:srgbClr val="F6F1E8"/>
    </ns1:solidFill>
  </ns0:spPr>
</ns0:chartSpace>
</file>

<file path=ppt/slides/charts/chart2.xml><?xml version="1.0" encoding="utf-8"?>
<ns0:chartSpace xmlns:ns0="http://schemas.openxmlformats.org/drawingml/2006/chart" xmlns:ns1="http://schemas.openxmlformats.org/drawingml/2006/main">
  <ns0:lang val="en-US"/>
  <ns0:chart>
    <ns0:plotArea>
      <ns0:barChart>
        <ns0:barDir val="col"/>
        <ns0:grouping val="clustered"/>
        <ns0:varyColors val="0"/>
        <ns0:ser>
          <ns0:idx val="0"/>
          <ns0:order val="0"/>
          <ns0:tx>
            <ns0:v>Ændring</ns0:v>
          </ns0:tx>
          <ns0:spPr>
            <ns1:solidFill>
              <ns1:srgbClr val="6B264F"/>
            </ns1:solidFill>
          </ns0:spPr>
          <ns0:invertIfNegative val="0"/>
          <ns0:dPt>
            <ns0:idx val="0"/>
            <ns0:invertIfNegative val="0"/>
            <ns0:spPr>
              <ns1:solidFill>
                <ns1:srgbClr val="6B264F"/>
              </ns1:solidFill>
            </ns0:spPr>
          </ns0:dPt>
          <ns0:dPt>
            <ns0:idx val="1"/>
            <ns0:invertIfNegative val="0"/>
            <ns0:spPr>
              <ns1:solidFill>
                <ns1:srgbClr val="6B264F"/>
              </ns1:solidFill>
            </ns0:spPr>
          </ns0:dPt>
          <ns0:dPt>
            <ns0:idx val="2"/>
            <ns0:invertIfNegative val="0"/>
            <ns0:spPr>
              <ns1:solidFill>
                <ns1:srgbClr val="C95D4B"/>
              </ns1:solidFill>
            </ns0:spPr>
          </ns0:dPt>
          <ns0:dPt>
            <ns0:idx val="3"/>
            <ns0:invertIfNegative val="0"/>
            <ns0:spPr>
              <ns1:solidFill>
                <ns1:srgbClr val="C95D4B"/>
              </ns1:solidFill>
            </ns0:spPr>
          </ns0:dPt>
          <ns0:cat>
            <ns0:strLit>
              <ns0:ptCount val="4"/>
              <ns0:pt idx="0">
                <ns0:v>6–16 år</ns0:v>
              </ns0:pt>
              <ns0:pt idx="1">
                <ns0:v>25–64 år</ns0:v>
              </ns0:pt>
              <ns0:pt idx="2">
                <ns0:v>80–89 år</ns0:v>
              </ns0:pt>
              <ns0:pt idx="3">
                <ns0:v>90+ år</ns0:v>
              </ns0:pt>
            </ns0:strLit>
          </ns0:cat>
          <ns0:val>
            <ns0:numLit>
              <ns0:formatCode>0.0" %"</ns0:formatCode>
              <ns0:ptCount val="4"/>
              <ns0:pt idx="0">
                <ns0:v>-17.5</ns0:v>
              </ns0:pt>
              <ns0:pt idx="1">
                <ns0:v>-9.7</ns0:v>
              </ns0:pt>
              <ns0:pt idx="2">
                <ns0:v>33.8</ns0:v>
              </ns0:pt>
              <ns0:pt idx="3">
                <ns0:v>91.4</ns0:v>
              </ns0:pt>
            </ns0:numLit>
          </ns0:val>
        </ns0:ser>
        <ns0:dLbls>
          <ns0:txPr>
            <ns1:bodyPr anchorCtr="1"/>
            <ns1:lstStyle/>
            <ns1:p>
              <ns1:pPr>
                <ns1:defRPr sz="1650" b="1" lang="da-DK">
                  <ns1:solidFill>
                    <ns1:srgbClr val="201A2B"/>
                  </ns1:solidFill>
                </ns1:defRPr>
              </ns1:pPr>
            </ns1:p>
          </ns0:txPr>
          <ns0:dLblPos val="outEnd"/>
          <ns0:showLegendKey val="0"/>
          <ns0:showVal val="1"/>
          <ns0:showCatName val="0"/>
          <ns0:showSerName val="0"/>
          <ns0:showPercent val="0"/>
          <ns0:showBubbleSize val="0"/>
          <ns0:showLeaderLines val="0"/>
        </ns0:dLbls>
        <ns0:gapWidth val="50"/>
        <ns0:axId val="48650112"/>
        <ns0:axId val="48672768"/>
      </ns0:barChart>
      <ns0:catAx>
        <ns0:axId val="48650112"/>
        <ns0:scaling>
          <ns0:orientation val="minMax"/>
        </ns0:scaling>
        <ns0:delete val="0"/>
        <ns0:axPos val="b"/>
        <ns0:numFmt formatCode="General"/>
        <ns0:majorTickMark val="none"/>
        <ns0:minorTickMark val="none"/>
        <ns0:spPr>
          <ns1:ln w="9525">
            <ns1:solidFill>
              <ns1:srgbClr val="CFC7C2"/>
            </ns1:solidFill>
            <ns1:prstDash val="solid"/>
          </ns1:ln>
        </ns0:spPr>
        <ns0:txPr>
          <ns1:bodyPr anchorCtr="1"/>
          <ns1:lstStyle/>
          <ns1:p>
            <ns1:pPr>
              <ns1:defRPr sz="1650" lang="da-DK">
                <ns1:solidFill>
                  <ns1:srgbClr val="201A2B"/>
                </ns1:solidFill>
              </ns1:defRPr>
            </ns1:pPr>
          </ns1:p>
        </ns0:txPr>
        <ns0:crossAx val="48672768"/>
      </ns0:catAx>
      <ns0:valAx>
        <ns0:axId val="48672768"/>
        <ns0:scaling>
          <ns0:orientation val="minMax"/>
          <ns0:max val="100"/>
          <ns0:min val="-40"/>
        </ns0:scaling>
        <ns0:delete val="0"/>
        <ns0:axPos val="l"/>
        <ns0:majorGridlines>
          <ns0:spPr>
            <ns1:ln w="9525">
              <ns1:solidFill>
                <ns1:srgbClr val="D8D0CB"/>
              </ns1:solidFill>
              <ns1:prstDash val="solid"/>
            </ns1:ln>
          </ns0:spPr>
        </ns0:majorGridlines>
        <ns0:title>
          <ns0:tx>
            <ns0:rich>
              <ns1:bodyPr/>
              <ns1:lstStyle/>
              <ns1:p>
                <ns1:r>
                  <ns1:t>Ændring 2026-2036</ns1:t>
                </ns1:r>
              </ns1:p>
            </ns0:rich>
          </ns0:tx>
          <ns0:overlay val="0"/>
        </ns0:title>
        <ns0:numFmt formatCode="0&quot; %&quot;"/>
        <ns0:majorTickMark val="none"/>
        <ns0:minorTickMark val="none"/>
        <ns0:spPr>
          <ns1:ln w="9525">
            <ns1:solidFill>
              <ns1:srgbClr val="D4D4D4"/>
            </ns1:solidFill>
            <ns1:prstDash val="solid"/>
          </ns1:ln>
        </ns0:spPr>
        <ns0:txPr>
          <ns1:bodyPr anchorCtr="1"/>
          <ns1:lstStyle/>
          <ns1:p>
            <ns1:pPr>
              <ns1:defRPr sz="1650" lang="da-DK">
                <ns1:solidFill>
                  <ns1:srgbClr val="635D68"/>
                </ns1:solidFill>
              </ns1:defRPr>
            </ns1:pPr>
          </ns1:p>
        </ns0:txPr>
        <ns0:crossAx val="48650112"/>
        <ns0:crossBetween val="between"/>
        <ns0:majorUnit val="20"/>
      </ns0:valAx>
      <ns0:spPr>
        <ns1:solidFill>
          <ns1:srgbClr val="F6F1E8"/>
        </ns1:solidFill>
      </ns0:spPr>
    </ns0:plotArea>
    <ns0:plotVisOnly val="1"/>
  </ns0:chart>
  <ns0:spPr>
    <ns1:solidFill>
      <ns1:srgbClr val="F6F1E8"/>
    </ns1:solidFill>
  </ns0:spPr>
</ns0:chartSpace>
</file>

<file path=ppt/slides/charts/chart3.xml><?xml version="1.0" encoding="utf-8"?>
<ns0:chartSpace xmlns:ns0="http://schemas.openxmlformats.org/drawingml/2006/chart" xmlns:ns1="http://schemas.openxmlformats.org/drawingml/2006/main">
  <ns0:lang val="en-US"/>
  <ns0:chart>
    <ns0:plotArea>
      <ns0:barChart>
        <ns0:barDir val="col"/>
        <ns0:grouping val="clustered"/>
        <ns0:varyColors val="0"/>
        <ns0:ser>
          <ns0:idx val="0"/>
          <ns0:order val="0"/>
          <ns0:tx>
            <ns0:v>6-16 år</ns0:v>
          </ns0:tx>
          <ns0:spPr>
            <ns1:solidFill>
              <ns1:srgbClr val="6B264F"/>
            </ns1:solidFill>
          </ns0:spPr>
          <ns0:invertIfNegative val="0"/>
          <ns0:cat>
            <ns0:strLit>
              <ns0:ptCount val="8"/>
              <ns0:pt idx="0">
                <ns0:v>Asnæs</ns0:v>
              </ns0:pt>
              <ns0:pt idx="1">
                <ns0:v>Egebjerg</ns0:v>
              </ns0:pt>
              <ns0:pt idx="2">
                <ns0:v>Fårevejle</ns0:v>
              </ns0:pt>
              <ns0:pt idx="3">
                <ns0:v>Højby</ns0:v>
              </ns0:pt>
              <ns0:pt idx="4">
                <ns0:v>Hørve</ns0:v>
              </ns0:pt>
              <ns0:pt idx="5">
                <ns0:v>Nykøbing</ns0:v>
              </ns0:pt>
              <ns0:pt idx="6">
                <ns0:v>Odden</ns0:v>
              </ns0:pt>
              <ns0:pt idx="7">
                <ns0:v>Vig</ns0:v>
              </ns0:pt>
            </ns0:strLit>
          </ns0:cat>
          <ns0:val>
            <ns0:numLit>
              <ns0:formatCode>0" %"</ns0:formatCode>
              <ns0:ptCount val="8"/>
              <ns0:pt idx="0">
                <ns0:v>-16.611842105263154</ns0:v>
              </ns0:pt>
              <ns0:pt idx="1">
                <ns0:v>-15.740740740740744</ns0:v>
              </ns0:pt>
              <ns0:pt idx="2">
                <ns0:v>-15.566037735849058</ns0:v>
              </ns0:pt>
              <ns0:pt idx="3">
                <ns0:v>-17.374517374517374</ns0:v>
              </ns0:pt>
              <ns0:pt idx="4">
                <ns0:v>-22.933333333333326</ns0:v>
              </ns0:pt>
              <ns0:pt idx="5">
                <ns0:v>-14.991762767710048</ns0:v>
              </ns0:pt>
              <ns0:pt idx="6">
                <ns0:v>-29.52380952380952</ns0:v>
              </ns0:pt>
              <ns0:pt idx="7">
                <ns0:v>-17.312072892938502</ns0:v>
              </ns0:pt>
            </ns0:numLit>
          </ns0:val>
        </ns0:ser>
        <ns0:ser>
          <ns0:idx val="1"/>
          <ns0:order val="1"/>
          <ns0:tx>
            <ns0:v>80+ år</ns0:v>
          </ns0:tx>
          <ns0:spPr>
            <ns1:solidFill>
              <ns1:srgbClr val="C95D4B"/>
            </ns1:solidFill>
          </ns0:spPr>
          <ns0:cat>
            <ns0:strLit>
              <ns0:ptCount val="8"/>
              <ns0:pt idx="0">
                <ns0:v>Asnæs</ns0:v>
              </ns0:pt>
              <ns0:pt idx="1">
                <ns0:v>Egebjerg</ns0:v>
              </ns0:pt>
              <ns0:pt idx="2">
                <ns0:v>Fårevejle</ns0:v>
              </ns0:pt>
              <ns0:pt idx="3">
                <ns0:v>Højby</ns0:v>
              </ns0:pt>
              <ns0:pt idx="4">
                <ns0:v>Hørve</ns0:v>
              </ns0:pt>
              <ns0:pt idx="5">
                <ns0:v>Nykøbing</ns0:v>
              </ns0:pt>
              <ns0:pt idx="6">
                <ns0:v>Odden</ns0:v>
              </ns0:pt>
              <ns0:pt idx="7">
                <ns0:v>Vig</ns0:v>
              </ns0:pt>
            </ns0:strLit>
          </ns0:cat>
          <ns0:val>
            <ns0:numLit>
              <ns0:formatCode>0" %"</ns0:formatCode>
              <ns0:ptCount val="8"/>
              <ns0:pt idx="0">
                <ns0:v>46</ns0:v>
              </ns0:pt>
              <ns0:pt idx="1">
                <ns0:v>29.126213592233018</ns0:v>
              </ns0:pt>
              <ns0:pt idx="2">
                <ns0:v>36.6412213740458</ns0:v>
              </ns0:pt>
              <ns0:pt idx="3">
                <ns0:v>50.144927536231876</ns0:v>
              </ns0:pt>
              <ns0:pt idx="4">
                <ns0:v>23.29545454545454</ns0:v>
              </ns0:pt>
              <ns0:pt idx="5">
                <ns0:v>42.688172043010766</ns0:v>
              </ns0:pt>
              <ns0:pt idx="6">
                <ns0:v>25.82417582417582</ns0:v>
              </ns0:pt>
              <ns0:pt idx="7">
                <ns0:v>42.172523961661334</ns0:v>
              </ns0:pt>
            </ns0:numLit>
          </ns0:val>
        </ns0:ser>
        <ns0:gapWidth val="45"/>
        <ns0:overlap val="0"/>
        <ns0:axId val="48650112"/>
        <ns0:axId val="48672768"/>
      </ns0:barChart>
      <ns0:catAx>
        <ns0:axId val="48650112"/>
        <ns0:scaling>
          <ns0:orientation val="minMax"/>
        </ns0:scaling>
        <ns0:delete val="0"/>
        <ns0:axPos val="b"/>
        <ns0:numFmt formatCode="General"/>
        <ns0:majorTickMark val="none"/>
        <ns0:minorTickMark val="none"/>
        <ns0:spPr>
          <ns1:ln w="9525">
            <ns1:solidFill>
              <ns1:srgbClr val="CFC7C2"/>
            </ns1:solidFill>
            <ns1:prstDash val="solid"/>
          </ns1:ln>
        </ns0:spPr>
        <ns0:txPr>
          <ns1:bodyPr anchorCtr="1"/>
          <ns1:lstStyle/>
          <ns1:p>
            <ns1:pPr>
              <ns1:defRPr sz="1650" lang="da-DK">
                <ns1:solidFill>
                  <ns1:srgbClr val="201A2B"/>
                </ns1:solidFill>
              </ns1:defRPr>
            </ns1:pPr>
          </ns1:p>
        </ns0:txPr>
        <ns0:crossAx val="48672768"/>
      </ns0:catAx>
      <ns0:valAx>
        <ns0:axId val="48672768"/>
        <ns0:scaling>
          <ns0:orientation val="minMax"/>
          <ns0:max val="100"/>
          <ns0:min val="-40"/>
        </ns0:scaling>
        <ns0:delete val="0"/>
        <ns0:axPos val="l"/>
        <ns0:majorGridlines>
          <ns0:spPr>
            <ns1:ln w="9525">
              <ns1:solidFill>
                <ns1:srgbClr val="D8D0CB"/>
              </ns1:solidFill>
              <ns1:prstDash val="solid"/>
            </ns1:ln>
          </ns0:spPr>
        </ns0:majorGridlines>
        <ns0:title>
          <ns0:tx>
            <ns0:rich>
              <ns1:bodyPr/>
              <ns1:lstStyle/>
              <ns1:p>
                <ns1:r>
                  <ns1:t>Procentvis ændring</ns1:t>
                </ns1:r>
              </ns1:p>
            </ns0:rich>
          </ns0:tx>
          <ns0:overlay val="0"/>
        </ns0:title>
        <ns0:numFmt formatCode="0&quot; %&quot;"/>
        <ns0:majorTickMark val="none"/>
        <ns0:minorTickMark val="none"/>
        <ns0:spPr>
          <ns1:ln w="9525">
            <ns1:solidFill>
              <ns1:srgbClr val="D4D4D4"/>
            </ns1:solidFill>
            <ns1:prstDash val="solid"/>
          </ns1:ln>
        </ns0:spPr>
        <ns0:txPr>
          <ns1:bodyPr anchorCtr="1"/>
          <ns1:lstStyle/>
          <ns1:p>
            <ns1:pPr>
              <ns1:defRPr sz="1650" lang="da-DK">
                <ns1:solidFill>
                  <ns1:srgbClr val="635D68"/>
                </ns1:solidFill>
              </ns1:defRPr>
            </ns1:pPr>
          </ns1:p>
        </ns0:txPr>
        <ns0:crossAx val="48650112"/>
        <ns0:crossBetween val="between"/>
        <ns0:majorUnit val="20"/>
      </ns0:valAx>
      <ns0:spPr>
        <ns1:solidFill>
          <ns1:srgbClr val="F6F1E8"/>
        </ns1:solidFill>
      </ns0:spPr>
    </ns0:plotArea>
    <ns0:legend>
      <ns0:legendPos val="b"/>
      <ns0:overlay val="0"/>
      <ns0:txPr>
        <ns1:bodyPr anchorCtr="1"/>
        <ns1:lstStyle/>
        <ns1:p>
          <ns1:pPr>
            <ns1:defRPr sz="1650" lang="da-DK">
              <ns1:solidFill>
                <ns1:srgbClr val="201A2B"/>
              </ns1:solidFill>
            </ns1:defRPr>
          </ns1:pPr>
        </ns1:p>
      </ns0:txPr>
    </ns0:legend>
    <ns0:plotVisOnly val="1"/>
  </ns0:chart>
  <ns0:spPr>
    <ns1:solidFill>
      <ns1:srgbClr val="F6F1E8"/>
    </ns1:solidFill>
  </ns0:spPr>
</ns0:chartSpace>
</file>

<file path=ppt/slides/slide1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3" name="cover-title" title="Slidetitel">
            <ns1:extLst>
              <ns1:ext uri="{FF2B5EF4-FFF2-40B4-BE49-F238E27FC236}">
                <ns2:creationId id="{C368C95F-A46C-4489-9457-70010E052231}"/>
              </ns1:ext>
            </ns1:extLst>
          </ns0:cNvPr>
          <ns0:cNvSpPr>
            <ns1:spLocks noGrp="1"/>
          </ns0:cNvSpPr>
          <ns0:nvPr>
            <ns0:ph type="title" idx="0"/>
          </ns0:nvPr>
        </ns0:nvSpPr>
        <ns0:spPr>
          <ns1:xfrm>
            <ns1:off x="685800" y="1352550"/>
            <ns1:ext cx="8001000" cy="7429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5100" b="1" lang="da-DK">
                <ns1:solidFill>
                  <ns1:srgbClr val="201A2B"/>
                </ns1:solidFill>
              </ns1:defRPr>
            </ns1:pPr>
            <ns1:r>
              <ns1:rPr sz="5100" b="1" lang="da-DK">
                <ns1:solidFill>
                  <ns1:srgbClr val="201A2B"/>
                </ns1:solidFill>
              </ns1:rPr>
              <ns1:t>Odsherred 2036</ns1:t>
            </ns1:r>
          </ns1:p>
        </ns0:txBody>
      </ns0:sp>
      <ns0:sp>
        <ns0:nvSpPr>
          <ns0:cNvPr id="10" name="cover-band">
            <ns1:extLst>
              <ns1:ext uri="{FF2B5EF4-FFF2-40B4-BE49-F238E27FC236}">
                <ns2:creationId id="{F64D986D-B01A-4D3D-92FB-2667083229D2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2095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cover-kicker">
            <ns1:extLst>
              <ns1:ext uri="{FF2B5EF4-FFF2-40B4-BE49-F238E27FC236}">
                <ns2:creationId id="{FAF39C20-FB9F-4A44-8C74-CE019DF84EAD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52450"/>
            <ns1:ext cx="6858000" cy="3238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650" b="1" lang="da-DK">
                <ns1:solidFill>
                  <ns1:srgbClr val="6B264F"/>
                </ns1:solidFill>
              </ns1:defRPr>
            </ns1:pPr>
            <ns1:r>
              <ns1:rPr sz="1650" b="1" lang="da-DK">
                <ns1:solidFill>
                  <ns1:srgbClr val="6B264F"/>
                </ns1:solidFill>
              </ns1:rPr>
              <ns1:t>KOMMUNEBLIK · LEDELSES- OG UDVALGSOPLÆG</ns1:t>
            </ns1:r>
          </ns1:p>
        </ns0:txBody>
      </ns0:sp>
      <ns0:sp>
        <ns0:nvSpPr>
          <ns0:cNvPr id="4" name="cover-question">
            <ns1:extLst>
              <ns1:ext uri="{FF2B5EF4-FFF2-40B4-BE49-F238E27FC236}">
                <ns2:creationId id="{6BE57AB7-2960-4720-A1E6-02B9F530F2F3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333625"/>
            <ns1:ext cx="9334500" cy="8191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700" b="0" lang="da-DK">
                <ns1:solidFill>
                  <ns1:srgbClr val="635D68"/>
                </ns1:solidFill>
              </ns1:defRPr>
            </ns1:pPr>
            <ns1:r>
              <ns1:rPr sz="2700" b="0" lang="da-DK">
                <ns1:solidFill>
                  <ns1:srgbClr val="635D68"/>
                </ns1:solidFill>
              </ns1:rPr>
              <ns1:t>Hvilke lokale data og afklaringer skal kobles til prognosen før prioritering?</ns1:t>
            </ns1:r>
          </ns1:p>
        </ns0:txBody>
      </ns0:sp>
      <ns0:sp>
        <ns0:nvSpPr>
          <ns0:cNvPr id="5" name="cover-conclusion">
            <ns1:extLst>
              <ns1:ext uri="{FF2B5EF4-FFF2-40B4-BE49-F238E27FC236}">
                <ns2:creationId id="{3E0EC5D3-A2B4-4AFF-9CCE-5FCAE14E3B72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3476625"/>
            <ns1:ext cx="10096500" cy="76200"/>
          </ns1:xfrm>
          <ns1:prstGeom prst="rect">
            <ns1:avLst/>
          </ns1:prstGeom>
          <ns1:solidFill>
            <ns1:srgbClr val="DDE6D7"/>
          </ns1:solidFill>
          <ns1:ln w="0">
            <ns1:noFill/>
            <ns1:prstDash val="solid"/>
          </ns1:ln>
        </ns0:spPr>
      </ns0:sp>
      <ns0:sp>
        <ns0:nvSpPr>
          <ns0:cNvPr id="6" name="cover-conclusion-label">
            <ns1:extLst>
              <ns1:ext uri="{FF2B5EF4-FFF2-40B4-BE49-F238E27FC236}">
                <ns2:creationId id="{8719A787-9429-41E3-8104-60D9BBEAC8EE}"/>
              </ns1:ext>
            </ns1:extLst>
          </ns0:cNvPr>
          <ns0:cNvSpPr>
            <ns1:spLocks noGrp="1"/>
          </ns0:cNvSpPr>
          <ns0:nvPr/>
        </ns0:nvSpPr>
        <ns0:spPr>
          <ns1:xfrm>
            <ns1:off x="933450" y="3733800"/>
            <ns1:ext cx="2476500" cy="2667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500" b="1" lang="da-DK">
                <ns1:solidFill>
                  <ns1:srgbClr val="6B264F"/>
                </ns1:solidFill>
              </ns1:defRPr>
            </ns1:pPr>
            <ns1:r>
              <ns1:rPr sz="1500" b="1" lang="da-DK">
                <ns1:solidFill>
                  <ns1:srgbClr val="6B264F"/>
                </ns1:solidFill>
              </ns1:rPr>
              <ns1:t>HOVEDVURDERING</ns1:t>
            </ns1:r>
          </ns1:p>
        </ns0:txBody>
      </ns0:sp>
      <ns0:sp>
        <ns0:nvSpPr>
          <ns0:cNvPr id="7" name="cover-conclusion-text">
            <ns1:extLst>
              <ns1:ext uri="{FF2B5EF4-FFF2-40B4-BE49-F238E27FC236}">
                <ns2:creationId id="{F3E1514A-6E73-4A1F-9925-8002AA872951}"/>
              </ns1:ext>
            </ns1:extLst>
          </ns0:cNvPr>
          <ns0:cNvSpPr>
            <ns1:spLocks noGrp="1"/>
          </ns0:cNvSpPr>
          <ns0:nvPr/>
        </ns0:nvSpPr>
        <ns0:spPr>
          <ns1:xfrm>
            <ns1:off x="933450" y="4133850"/>
            <ns1:ext cx="9334500" cy="11430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250" b="1" lang="da-DK">
                <ns1:solidFill>
                  <ns1:srgbClr val="201A2B"/>
                </ns1:solidFill>
              </ns1:defRPr>
            </ns1:pPr>
            <ns1:r>
              <ns1:rPr sz="2250" b="1" lang="da-DK">
                <ns1:solidFill>
                  <ns1:srgbClr val="201A2B"/>
                </ns1:solidFill>
              </ns1:rPr>
              <ns1:t>Færre indbyggere samlet og markant flere over 80 år skaber en tværgående planlægningsopgave. Prognosen afgør ikke service, kapacitet eller budget alene.</ns1:t>
            </ns1:r>
          </ns1:p>
        </ns0:txBody>
      </ns0:sp>
      <ns0:sp>
        <ns0:nvSpPr>
          <ns0:cNvPr id="8" name="cover-meta">
            <ns1:extLst>
              <ns1:ext uri="{FF2B5EF4-FFF2-40B4-BE49-F238E27FC236}">
                <ns2:creationId id="{9DFB7067-690B-4DD2-9B55-D49AECE96343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905500"/>
            <ns1:ext cx="10477500" cy="2286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350" b="0" lang="da-DK">
                <ns1:solidFill>
                  <ns1:srgbClr val="635D68"/>
                </ns1:solidFill>
              </ns1:defRPr>
            </ns1:pPr>
            <ns1:r>
              <ns1:rPr sz="1350" b="0" lang="da-DK">
                <ns1:solidFill>
                  <ns1:srgbClr val="635D68"/>
                </ns1:solidFill>
              </ns1:rPr>
              <ns1:t>Ledelse og politisk udvalg · kommuneblik.dk · kontrolleret 9. august 2026</ns1:t>
            </ns1:r>
          </ns1:p>
        </ns0:txBody>
      </ns0:sp>
      <ns0:sp>
        <ns0:nvSpPr>
          <ns0:cNvPr id="9" name="cover-independent">
            <ns1:extLst>
              <ns1:ext uri="{FF2B5EF4-FFF2-40B4-BE49-F238E27FC236}">
                <ns2:creationId id="{3EE201D1-A40B-4A21-B121-051CC6E6D9B7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229350"/>
            <ns1:ext cx="9144000" cy="2095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050" b="0" lang="da-DK">
                <ns1:solidFill>
                  <ns1:srgbClr val="635D68"/>
                </ns1:solidFill>
              </ns1:defRPr>
            </ns1:pPr>
            <ns1:r>
              <ns1:rPr sz="1050" b="0" lang="da-DK">
                <ns1:solidFill>
                  <ns1:srgbClr val="635D68"/>
                </ns1:solidFill>
              </ns1:rPr>
              <ns1:t>Datagrundlag 24. juni 2026 · Kildebaseret analyse af offentligt tilgængeligt materiale.</ns1:t>
            </ns1:r>
          </ns1:p>
        </ns0:txBody>
      </ns0:sp>
    </ns0:spTree>
    <ns0:extLst>
      <ns0:ext uri="{BB962C8B-B14F-4D97-AF65-F5344CB8AC3E}">
        <ns3:creationId val="844390812"/>
      </ns0:ext>
    </ns0:extLst>
  </ns0:cSld>
</ns0:sld>
</file>

<file path=ppt/slides/slide2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openxmlformats.org/drawingml/2006/chart" xmlns:ns4="http://schemas.openxmlformats.org/officeDocument/2006/relationships" xmlns:ns5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2" title="Slidetitel">
            <ns1:extLst>
              <ns1:ext uri="{FF2B5EF4-FFF2-40B4-BE49-F238E27FC236}">
                <ns2:creationId id="{ACA6272A-5B3A-497E-86B1-3DD5CBEDED61}"/>
              </ns1:ext>
            </ns1:extLst>
          </ns0:cNvPr>
          <ns0:cNvSpPr>
            <ns1:spLocks noGrp="1"/>
          </ns0:cNvSpPr>
          <ns0:nvPr>
            <ns0:ph type="title" idx="0"/>
          </ns0:nvPr>
        </ns0:nvSpPr>
        <ns0:spPr>
          <ns1:xfrm>
            <ns1:off x="685800" y="590550"/>
            <ns1:ext cx="10668000" cy="552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3600" b="1" lang="da-DK">
                <ns1:solidFill>
                  <ns1:srgbClr val="201A2B"/>
                </ns1:solidFill>
              </ns1:defRPr>
            </ns1:pPr>
            <ns1:r>
              <ns1:rPr sz="3600" b="1" lang="da-DK">
                <ns1:solidFill>
                  <ns1:srgbClr val="201A2B"/>
                </ns1:solidFill>
              </ns1:rPr>
              <ns1:t>80+ vokser, mens befolkningen samlet falder</ns1:t>
            </ns1:r>
          </ns1:p>
        </ns0:txBody>
      </ns0:sp>
      <ns0:sp>
        <ns0:nvSpPr>
          <ns0:cNvPr id="13" name="top-band-2">
            <ns1:extLst>
              <ns1:ext uri="{FF2B5EF4-FFF2-40B4-BE49-F238E27FC236}">
                <ns2:creationId id="{C6D62EA6-0BE4-4065-BF2B-61C58C073604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2">
            <ns1:extLst>
              <ns1:ext uri="{FF2B5EF4-FFF2-40B4-BE49-F238E27FC236}">
                <ns2:creationId id="{2155A64B-CD15-4154-A268-498020D70FEB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350" b="1" lang="da-DK">
                <ns1:solidFill>
                  <ns1:srgbClr val="6B264F"/>
                </ns1:solidFill>
              </ns1:defRPr>
            </ns1:pPr>
            <ns1:r>
              <ns1:rPr sz="1350" b="1" lang="da-DK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2">
            <ns1:extLst>
              <ns1:ext uri="{FF2B5EF4-FFF2-40B4-BE49-F238E27FC236}">
                <ns2:creationId id="{4EF1B310-461E-4533-A8E0-95C6F00870C7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29375"/>
            <ns1:ext cx="4572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2</ns1:t>
            </ns1:r>
          </ns1:p>
        </ns0:txBody>
      </ns0:sp>
      <ns0:sp>
        <ns0:nvSpPr>
          <ns0:cNvPr id="4" name="footer-2">
            <ns1:extLst>
              <ns1:ext uri="{FF2B5EF4-FFF2-40B4-BE49-F238E27FC236}">
                <ns2:creationId id="{2879D7CE-5CDB-44C1-8A61-F1D540502ECD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29375"/>
            <ns1:ext cx="91440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Kommuneblik · kommuneblik.dk · kontrolleret 9. august 2026 · datagrundlag 24. juni 2026</ns1:t>
            </ns1:r>
          </ns1:p>
        </ns0:txBody>
      </ns0:sp>
      <ns0:sp>
        <ns0:nvSpPr>
          <ns0:cNvPr id="6" name="title-rule-2">
            <ns1:extLst>
              <ns1:ext uri="{FF2B5EF4-FFF2-40B4-BE49-F238E27FC236}">
                <ns2:creationId id="{17E12677-C996-4A15-BF24-7F3A4ABB8808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257300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2">
            <ns1:extLst>
              <ns1:ext uri="{FF2B5EF4-FFF2-40B4-BE49-F238E27FC236}">
                <ns2:creationId id="{CF5E80AF-495B-49D5-B669-9531A911D7DB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66850"/>
            <ns1:ext cx="10477500" cy="4762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950" b="0" lang="da-DK">
                <ns1:solidFill>
                  <ns1:srgbClr val="635D68"/>
                </ns1:solidFill>
              </ns1:defRPr>
            </ns1:pPr>
            <ns1:r>
              <ns1:rPr sz="1950" b="0" lang="da-DK">
                <ns1:solidFill>
                  <ns1:srgbClr val="635D68"/>
                </ns1:solidFill>
              </ns1:rPr>
              <ns1:t>Aldersforskydningen er større end ændringen i kommunens samlede størrelse.</ns1:t>
            </ns1:r>
          </ns1:p>
        </ns0:txBody>
      </ns0:sp>
      <ns0:graphicFrame>
        <ns0:nvGraphicFramePr>
          <ns0:cNvPr id="22" name="Chart" title="Datadiagram på slide 2" descr="Linjediagram. Den samlede befolkning falder svagt, mens gruppen 80+ stiger markant fra 2026 til 2036."/>
          <ns0:cNvGraphicFramePr/>
          <ns0:nvPr/>
        </ns0:nvGraphicFramePr>
        <ns0:xfrm>
          <ns1:off x="685800" y="2076450"/>
          <ns1:ext cx="7524750" cy="3714750"/>
        </ns0:xfrm>
        <ns1:graphic>
          <ns1:graphicData uri="http://schemas.openxmlformats.org/drawingml/2006/chart">
            <ns3:chart ns4:id="R474bdf2bd57e4283"/>
          </ns1:graphicData>
        </ns1:graphic>
      </ns0:graphicFrame>
      <ns0:sp>
        <ns0:nvSpPr>
          <ns0:cNvPr id="9" name="slide2-callout">
            <ns1:extLst>
              <ns1:ext uri="{FF2B5EF4-FFF2-40B4-BE49-F238E27FC236}">
                <ns2:creationId id="{E24C927C-763C-465F-8222-9D4E7832A0D4}"/>
              </ns1:ext>
            </ns1:extLst>
          </ns0:cNvPr>
          <ns0:cNvSpPr>
            <ns1:spLocks noGrp="1"/>
          </ns0:cNvSpPr>
          <ns0:nvPr/>
        </ns0:nvSpPr>
        <ns0:spPr>
          <ns1:xfrm>
            <ns1:off x="8667750" y="2609850"/>
            <ns1:ext cx="2381250" cy="685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4800" b="1" lang="da-DK">
                <ns1:solidFill>
                  <ns1:srgbClr val="C95D4B"/>
                </ns1:solidFill>
              </ns1:defRPr>
            </ns1:pPr>
            <ns1:r>
              <ns1:rPr sz="4800" b="1" lang="da-DK">
                <ns1:solidFill>
                  <ns1:srgbClr val="C95D4B"/>
                </ns1:solidFill>
              </ns1:rPr>
              <ns1:t>+1.215</ns1:t>
            </ns1:r>
          </ns1:p>
        </ns0:txBody>
      </ns0:sp>
      <ns0:sp>
        <ns0:nvSpPr>
          <ns0:cNvPr id="10" name="slide2-callout-label">
            <ns1:extLst>
              <ns1:ext uri="{FF2B5EF4-FFF2-40B4-BE49-F238E27FC236}">
                <ns2:creationId id="{29F1DB2C-8D79-4826-9420-59938850DB4F}"/>
              </ns1:ext>
            </ns1:extLst>
          </ns0:cNvPr>
          <ns0:cNvSpPr>
            <ns1:spLocks noGrp="1"/>
          </ns0:cNvSpPr>
          <ns0:nvPr/>
        </ns0:nvSpPr>
        <ns0:spPr>
          <ns1:xfrm>
            <ns1:off x="8667750" y="3333750"/>
            <ns1:ext cx="2667000" cy="1066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100" b="0" lang="da-DK">
                <ns1:solidFill>
                  <ns1:srgbClr val="201A2B"/>
                </ns1:solidFill>
              </ns1:defRPr>
            </ns1:pPr>
            <ns1:r>
              <ns1:rPr sz="2100" b="0" lang="da-DK">
                <ns1:solidFill>
                  <ns1:srgbClr val="201A2B"/>
                </ns1:solidFill>
              </ns1:rPr>
              <ns1:t>flere borgere på 80+ år</ns1:t>
            </ns1:r>
          </ns1:p>
          <ns1:p>
            <ns1:pPr algn="l">
              <ns1:buNone/>
              <ns1:defRPr sz="2100" b="0" lang="da-DK">
                <ns1:solidFill>
                  <ns1:srgbClr val="201A2B"/>
                </ns1:solidFill>
              </ns1:defRPr>
            </ns1:pPr>
            <ns1:r>
              <ns1:rPr sz="2100" b="0" lang="da-DK">
                <ns1:solidFill>
                  <ns1:srgbClr val="201A2B"/>
                </ns1:solidFill>
              </ns1:rPr>
              <ns1:t>fra primo 2026 til primo 2036</ns1:t>
            </ns1:r>
          </ns1:p>
        </ns0:txBody>
      </ns0:sp>
      <ns0:sp>
        <ns0:nvSpPr>
          <ns0:cNvPr id="11" name="slide2-limit">
            <ns1:extLst>
              <ns1:ext uri="{FF2B5EF4-FFF2-40B4-BE49-F238E27FC236}">
                <ns2:creationId id="{A6A63D3B-8263-4919-8C2F-BF9F291DDB65}"/>
              </ns1:ext>
            </ns1:extLst>
          </ns0:cNvPr>
          <ns0:cNvSpPr>
            <ns1:spLocks noGrp="1"/>
          </ns0:cNvSpPr>
          <ns0:nvPr/>
        </ns0:nvSpPr>
        <ns0:spPr>
          <ns1:xfrm>
            <ns1:off x="8667750" y="4629150"/>
            <ns1:ext cx="2667000" cy="11049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800" b="0" lang="da-DK">
                <ns1:solidFill>
                  <ns1:srgbClr val="635D68"/>
                </ns1:solidFill>
              </ns1:defRPr>
            </ns1:pPr>
            <ns1:r>
              <ns1:rPr sz="1800" b="0" lang="da-DK">
                <ns1:solidFill>
                  <ns1:srgbClr val="635D68"/>
                </ns1:solidFill>
              </ns1:rPr>
              <ns1:t>Beregnet resultat. Indekset beskriver befolkningen, ikke brug, kapacitet, bemanding eller udgift.</ns1:t>
            </ns1:r>
          </ns1:p>
        </ns0:txBody>
      </ns0:sp>
      <ns0:sp>
        <ns0:nvSpPr>
          <ns0:cNvPr id="12" name="slide2-source">
            <ns1:extLst>
              <ns1:ext uri="{FF2B5EF4-FFF2-40B4-BE49-F238E27FC236}">
                <ns2:creationId id="{960D3657-2F5D-44FA-8DDF-B293871F6082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953125"/>
            <ns1:ext cx="8572500" cy="2095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125" b="0" lang="da-DK">
                <ns1:solidFill>
                  <ns1:srgbClr val="635D68"/>
                </ns1:solidFill>
              </ns1:defRPr>
            </ns1:pPr>
            <ns1:r>
              <ns1:rPr sz="1125" b="0" lang="da-DK">
                <ns1:solidFill>
                  <ns1:srgbClr val="635D68"/>
                </ns1:solidFill>
              </ns1:rPr>
              <ns1:t>Kilde: Odsherred Kommune, Befolkningsprognose 2026. Primo-tal.</ns1:t>
            </ns1:r>
          </ns1:p>
        </ns0:txBody>
      </ns0:sp>
    </ns0:spTree>
    <ns0:extLst>
      <ns0:ext uri="{BB962C8B-B14F-4D97-AF65-F5344CB8AC3E}">
        <ns5:creationId val="1521059002"/>
      </ns0:ext>
    </ns0:extLst>
  </ns0:cSld>
</ns0:sld>
</file>

<file path=ppt/slides/slide3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openxmlformats.org/drawingml/2006/chart" xmlns:ns4="http://schemas.openxmlformats.org/officeDocument/2006/relationships" xmlns:ns5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3" title="Slidetitel">
            <ns1:extLst>
              <ns1:ext uri="{FF2B5EF4-FFF2-40B4-BE49-F238E27FC236}">
                <ns2:creationId id="{65C907A4-2056-46D5-9F49-28C497A5E810}"/>
              </ns1:ext>
            </ns1:extLst>
          </ns0:cNvPr>
          <ns0:cNvSpPr>
            <ns1:spLocks noGrp="1"/>
          </ns0:cNvSpPr>
          <ns0:nvPr>
            <ns0:ph type="title" idx="0"/>
          </ns0:nvPr>
        </ns0:nvSpPr>
        <ns0:spPr>
          <ns1:xfrm>
            <ns1:off x="685800" y="590550"/>
            <ns1:ext cx="10668000" cy="552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3600" b="1" lang="da-DK">
                <ns1:solidFill>
                  <ns1:srgbClr val="201A2B"/>
                </ns1:solidFill>
              </ns1:defRPr>
            </ns1:pPr>
            <ns1:r>
              <ns1:rPr sz="3600" b="1" lang="da-DK">
                <ns1:solidFill>
                  <ns1:srgbClr val="201A2B"/>
                </ns1:solidFill>
              </ns1:rPr>
              <ns1:t>Demografi kræver lokale data før styring</ns1:t>
            </ns1:r>
          </ns1:p>
        </ns0:txBody>
      </ns0:sp>
      <ns0:sp>
        <ns0:nvSpPr>
          <ns0:cNvPr id="14" name="top-band-3">
            <ns1:extLst>
              <ns1:ext uri="{FF2B5EF4-FFF2-40B4-BE49-F238E27FC236}">
                <ns2:creationId id="{B1049D44-5731-439D-96A3-C32F97AF7023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3">
            <ns1:extLst>
              <ns1:ext uri="{FF2B5EF4-FFF2-40B4-BE49-F238E27FC236}">
                <ns2:creationId id="{D292035A-3F94-4776-A5ED-EC8DC2711F4B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350" b="1" lang="da-DK">
                <ns1:solidFill>
                  <ns1:srgbClr val="6B264F"/>
                </ns1:solidFill>
              </ns1:defRPr>
            </ns1:pPr>
            <ns1:r>
              <ns1:rPr sz="1350" b="1" lang="da-DK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3">
            <ns1:extLst>
              <ns1:ext uri="{FF2B5EF4-FFF2-40B4-BE49-F238E27FC236}">
                <ns2:creationId id="{2A7061AA-9304-4C39-B820-9C3A2C83051C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29375"/>
            <ns1:ext cx="4572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3</ns1:t>
            </ns1:r>
          </ns1:p>
        </ns0:txBody>
      </ns0:sp>
      <ns0:sp>
        <ns0:nvSpPr>
          <ns0:cNvPr id="4" name="footer-3">
            <ns1:extLst>
              <ns1:ext uri="{FF2B5EF4-FFF2-40B4-BE49-F238E27FC236}">
                <ns2:creationId id="{458EA851-7FD5-4F64-8E4E-FF3131C22451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29375"/>
            <ns1:ext cx="91440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Kommuneblik · kommuneblik.dk · kontrolleret 9. august 2026 · datagrundlag 24. juni 2026</ns1:t>
            </ns1:r>
          </ns1:p>
        </ns0:txBody>
      </ns0:sp>
      <ns0:sp>
        <ns0:nvSpPr>
          <ns0:cNvPr id="6" name="title-rule-3">
            <ns1:extLst>
              <ns1:ext uri="{FF2B5EF4-FFF2-40B4-BE49-F238E27FC236}">
                <ns2:creationId id="{AFFB705A-23B0-45E0-BB01-3D49E0589C13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257300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3">
            <ns1:extLst>
              <ns1:ext uri="{FF2B5EF4-FFF2-40B4-BE49-F238E27FC236}">
                <ns2:creationId id="{CB0A561D-AB37-4A64-8A03-3E187F268E1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66850"/>
            <ns1:ext cx="10477500" cy="4762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950" b="0" lang="da-DK">
                <ns1:solidFill>
                  <ns1:srgbClr val="635D68"/>
                </ns1:solidFill>
              </ns1:defRPr>
            </ns1:pPr>
            <ns1:r>
              <ns1:rPr sz="1950" b="0" lang="da-DK">
                <ns1:solidFill>
                  <ns1:srgbClr val="635D68"/>
                </ns1:solidFill>
              </ns1:rPr>
              <ns1:t>Prognosen viser retningen; beslutninger kræver data om brug, kapacitet og økonomi.</ns1:t>
            </ns1:r>
          </ns1:p>
        </ns0:txBody>
      </ns0:sp>
      <ns0:graphicFrame>
        <ns0:nvGraphicFramePr>
          <ns0:cNvPr id="23" name="Chart" title="Datadiagram på slide 3" descr="Søjlediagram. 6–16 år og 25–64 år falder, mens 80–89 år og 90+ år stiger fra 2026 til 2036."/>
          <ns0:cNvGraphicFramePr/>
          <ns0:nvPr/>
        </ns0:nvGraphicFramePr>
        <ns0:xfrm>
          <ns1:off x="685800" y="2095500"/>
          <ns1:ext cx="7334250" cy="3619500"/>
        </ns0:xfrm>
        <ns1:graphic>
          <ns1:graphicData uri="http://schemas.openxmlformats.org/drawingml/2006/chart">
            <ns3:chart ns4:id="R07f1b86586984d9b"/>
          </ns1:graphicData>
        </ns1:graphic>
      </ns0:graphicFrame>
      <ns0:sp>
        <ns0:nvSpPr>
          <ns0:cNvPr id="9" name="slide3-question-label">
            <ns1:extLst>
              <ns1:ext uri="{FF2B5EF4-FFF2-40B4-BE49-F238E27FC236}">
                <ns2:creationId id="{D5F596C2-1B51-4F57-920A-6227E7E065FB}"/>
              </ns1:ext>
            </ns1:extLst>
          </ns0:cNvPr>
          <ns0:cNvSpPr>
            <ns1:spLocks noGrp="1"/>
          </ns0:cNvSpPr>
          <ns0:nvPr/>
        </ns0:nvSpPr>
        <ns0:spPr>
          <ns1:xfrm>
            <ns1:off x="8524875" y="2238375"/>
            <ns1:ext cx="2857500" cy="285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500" b="1" lang="da-DK">
                <ns1:solidFill>
                  <ns1:srgbClr val="6B264F"/>
                </ns1:solidFill>
              </ns1:defRPr>
            </ns1:pPr>
            <ns1:r>
              <ns1:rPr sz="1500" b="1" lang="da-DK">
                <ns1:solidFill>
                  <ns1:srgbClr val="6B264F"/>
                </ns1:solidFill>
              </ns1:rPr>
              <ns1:t>NØDVENDIGT FAGLIGT GRUNDLAG</ns1:t>
            </ns1:r>
          </ns1:p>
        </ns0:txBody>
      </ns0:sp>
      <ns0:sp>
        <ns0:nvSpPr>
          <ns0:cNvPr id="10" name="slide3-question">
            <ns1:extLst>
              <ns1:ext uri="{FF2B5EF4-FFF2-40B4-BE49-F238E27FC236}">
                <ns2:creationId id="{33FC2B15-01DB-4672-8FCC-68650151D546}"/>
              </ns1:ext>
            </ns1:extLst>
          </ns0:cNvPr>
          <ns0:cNvSpPr>
            <ns1:spLocks noGrp="1"/>
          </ns0:cNvSpPr>
          <ns0:nvPr/>
        </ns0:nvSpPr>
        <ns0:spPr>
          <ns1:xfrm>
            <ns1:off x="8524875" y="2686050"/>
            <ns1:ext cx="2857500" cy="1428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950" b="1" lang="da-DK">
                <ns1:solidFill>
                  <ns1:srgbClr val="201A2B"/>
                </ns1:solidFill>
              </ns1:defRPr>
            </ns1:pPr>
            <ns1:r>
              <ns1:rPr sz="1950" b="1" lang="da-DK">
                <ns1:solidFill>
                  <ns1:srgbClr val="201A2B"/>
                </ns1:solidFill>
              </ns1:rPr>
              <ns1:t>Kobl prognosen til lokale data om servicebrug, kapacitet, geografi og enhedsøkonomi.</ns1:t>
            </ns1:r>
          </ns1:p>
        </ns0:txBody>
      </ns0:sp>
      <ns0:sp>
        <ns0:nvSpPr>
          <ns0:cNvPr id="11" name="slide3-unknown-bg">
            <ns1:extLst>
              <ns1:ext uri="{FF2B5EF4-FFF2-40B4-BE49-F238E27FC236}">
                <ns2:creationId id="{57708A48-AC5C-4ACD-8DD3-8E7F89D8D165}"/>
              </ns1:ext>
            </ns1:extLst>
          </ns0:cNvPr>
          <ns0:cNvSpPr>
            <ns1:spLocks noGrp="1"/>
          </ns0:cNvSpPr>
          <ns0:nvPr/>
        </ns0:nvSpPr>
        <ns0:spPr>
          <ns1:xfrm>
            <ns1:off x="8524875" y="4248150"/>
            <ns1:ext cx="66675" cy="1476375"/>
          </ns1:xfrm>
          <ns1:prstGeom prst="rect">
            <ns1:avLst/>
          </ns1:prstGeom>
          <ns1:solidFill>
            <ns1:srgbClr val="AFCFDF"/>
          </ns1:solidFill>
          <ns1:ln w="0">
            <ns1:noFill/>
            <ns1:prstDash val="solid"/>
          </ns1:ln>
        </ns0:spPr>
      </ns0:sp>
      <ns0:sp>
        <ns0:nvSpPr>
          <ns0:cNvPr id="12" name="slide3-unknown">
            <ns1:extLst>
              <ns1:ext uri="{FF2B5EF4-FFF2-40B4-BE49-F238E27FC236}">
                <ns2:creationId id="{9D4942CC-F48A-411B-ACBA-FA27DED2BFC5}"/>
              </ns1:ext>
            </ns1:extLst>
          </ns0:cNvPr>
          <ns0:cNvSpPr>
            <ns1:spLocks noGrp="1"/>
          </ns0:cNvSpPr>
          <ns0:nvPr/>
        </ns0:nvSpPr>
        <ns0:spPr>
          <ns1:xfrm>
            <ns1:off x="8743950" y="4476750"/>
            <ns1:ext cx="2457450" cy="11239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800" b="0" lang="da-DK">
                <ns1:solidFill>
                  <ns1:srgbClr val="201A2B"/>
                </ns1:solidFill>
              </ns1:defRPr>
            </ns1:pPr>
            <ns1:r>
              <ns1:rPr sz="1800" b="0" lang="da-DK">
                <ns1:solidFill>
                  <ns1:srgbClr val="201A2B"/>
                </ns1:solidFill>
              </ns1:rPr>
              <ns1:t>Faldet dokumenterer ikke en bestemt effekt på skat eller beskæftigelse.</ns1:t>
            </ns1:r>
          </ns1:p>
        </ns0:txBody>
      </ns0:sp>
      <ns0:sp>
        <ns0:nvSpPr>
          <ns0:cNvPr id="13" name="slide3-source">
            <ns1:extLst>
              <ns1:ext uri="{FF2B5EF4-FFF2-40B4-BE49-F238E27FC236}">
                <ns2:creationId id="{D263600A-B923-40BA-A7F1-C6A612075B0D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953125"/>
            <ns1:ext cx="7620000" cy="2095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125" b="0" lang="da-DK">
                <ns1:solidFill>
                  <ns1:srgbClr val="635D68"/>
                </ns1:solidFill>
              </ns1:defRPr>
            </ns1:pPr>
            <ns1:r>
              <ns1:rPr sz="1125" b="0" lang="da-DK">
                <ns1:solidFill>
                  <ns1:srgbClr val="635D68"/>
                </ns1:solidFill>
              </ns1:rPr>
              <ns1:t>Kilde: Odsherred Kommune. Beregning: Kommuneblik.</ns1:t>
            </ns1:r>
          </ns1:p>
        </ns0:txBody>
      </ns0:sp>
    </ns0:spTree>
    <ns0:extLst>
      <ns0:ext uri="{BB962C8B-B14F-4D97-AF65-F5344CB8AC3E}">
        <ns5:creationId val="1576647017"/>
      </ns0:ext>
    </ns0:extLst>
  </ns0:cSld>
</ns0:sld>
</file>

<file path=ppt/slides/slide4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5" title="Slidetitel">
            <ns1:extLst>
              <ns1:ext uri="{FF2B5EF4-FFF2-40B4-BE49-F238E27FC236}">
                <ns2:creationId id="{BC96634A-A6EF-4799-8F84-E087B2CCFF9A}"/>
              </ns1:ext>
            </ns1:extLst>
          </ns0:cNvPr>
          <ns0:cNvSpPr>
            <ns1:spLocks noGrp="1"/>
          </ns0:cNvSpPr>
          <ns0:nvPr>
            <ns0:ph type="title" idx="0"/>
          </ns0:nvPr>
        </ns0:nvSpPr>
        <ns0:spPr>
          <ns1:xfrm>
            <ns1:off x="685800" y="590550"/>
            <ns1:ext cx="10668000" cy="552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3600" b="1" lang="da-DK">
                <ns1:solidFill>
                  <ns1:srgbClr val="201A2B"/>
                </ns1:solidFill>
              </ns1:defRPr>
            </ns1:pPr>
            <ns1:r>
              <ns1:rPr sz="3600" b="1" lang="da-DK">
                <ns1:solidFill>
                  <ns1:srgbClr val="201A2B"/>
                </ns1:solidFill>
              </ns1:rPr>
              <ns1:t>Skeln mellem viden, beregning og vurdering</ns1:t>
            </ns1:r>
          </ns1:p>
        </ns0:txBody>
      </ns0:sp>
      <ns0:sp>
        <ns0:nvSpPr>
          <ns0:cNvPr id="22" name="top-band-5">
            <ns1:extLst>
              <ns1:ext uri="{FF2B5EF4-FFF2-40B4-BE49-F238E27FC236}">
                <ns2:creationId id="{8AADA90C-1FD2-4C9B-945D-B742336C2ECC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5">
            <ns1:extLst>
              <ns1:ext uri="{FF2B5EF4-FFF2-40B4-BE49-F238E27FC236}">
                <ns2:creationId id="{CE939005-F261-4D4F-89D3-4D76AFB0313D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350" b="1" lang="da-DK">
                <ns1:solidFill>
                  <ns1:srgbClr val="6B264F"/>
                </ns1:solidFill>
              </ns1:defRPr>
            </ns1:pPr>
            <ns1:r>
              <ns1:rPr sz="1350" b="1" lang="da-DK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5">
            <ns1:extLst>
              <ns1:ext uri="{FF2B5EF4-FFF2-40B4-BE49-F238E27FC236}">
                <ns2:creationId id="{1A6AC8B9-2A2C-4034-A28B-0D1E7592EA48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29375"/>
            <ns1:ext cx="4572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4</ns1:t>
            </ns1:r>
          </ns1:p>
        </ns0:txBody>
      </ns0:sp>
      <ns0:sp>
        <ns0:nvSpPr>
          <ns0:cNvPr id="4" name="footer-5">
            <ns1:extLst>
              <ns1:ext uri="{FF2B5EF4-FFF2-40B4-BE49-F238E27FC236}">
                <ns2:creationId id="{80FE19F1-EDA0-42EF-B1D9-1D2A5AC5D495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29375"/>
            <ns1:ext cx="91440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Kommuneblik · kommuneblik.dk · kontrolleret 9. august 2026 · datagrundlag 24. juni 2026</ns1:t>
            </ns1:r>
          </ns1:p>
        </ns0:txBody>
      </ns0:sp>
      <ns0:sp>
        <ns0:nvSpPr>
          <ns0:cNvPr id="6" name="title-rule-5">
            <ns1:extLst>
              <ns1:ext uri="{FF2B5EF4-FFF2-40B4-BE49-F238E27FC236}">
                <ns2:creationId id="{7A64972D-7561-4196-ADD0-0A0A5F0E232A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257300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5">
            <ns1:extLst>
              <ns1:ext uri="{FF2B5EF4-FFF2-40B4-BE49-F238E27FC236}">
                <ns2:creationId id="{D1DE4523-828D-45AB-8A40-5A4CA87FD72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66850"/>
            <ns1:ext cx="10477500" cy="4762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950" b="0" lang="da-DK">
                <ns1:solidFill>
                  <ns1:srgbClr val="635D68"/>
                </ns1:solidFill>
              </ns1:defRPr>
            </ns1:pPr>
            <ns1:r>
              <ns1:rPr sz="1950" b="0" lang="da-DK">
                <ns1:solidFill>
                  <ns1:srgbClr val="635D68"/>
                </ns1:solidFill>
              </ns1:rPr>
              <ns1:t>Et beslutningsrelevant signal er ikke det samme som dokumenteret service- eller budgeteffekt.</ns1:t>
            </ns1:r>
          </ns1:p>
        </ns0:txBody>
      </ns0:sp>
      <ns0:sp>
        <ns0:nvSpPr>
          <ns0:cNvPr id="8" name="slide5-fill-0">
            <ns1:extLst>
              <ns1:ext uri="{FF2B5EF4-FFF2-40B4-BE49-F238E27FC236}">
                <ns2:creationId id="{97893F5E-69CF-42D7-BF3C-A2C5656EF9A8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266950"/>
            <ns1:ext cx="2381250" cy="628650"/>
          </ns1:xfrm>
          <ns1:prstGeom prst="rect">
            <ns1:avLst/>
          </ns1:prstGeom>
          <ns1:solidFill>
            <ns1:srgbClr val="AFCFDF"/>
          </ns1:solidFill>
          <ns1:ln w="0">
            <ns1:noFill/>
            <ns1:prstDash val="solid"/>
          </ns1:ln>
        </ns0:spPr>
      </ns0:sp>
      <ns0:sp>
        <ns0:nvSpPr>
          <ns0:cNvPr id="9" name="slide5-label-0">
            <ns1:extLst>
              <ns1:ext uri="{FF2B5EF4-FFF2-40B4-BE49-F238E27FC236}">
                <ns2:creationId id="{3C9A61D3-8BBD-474B-AE38-3EB8A743687A}"/>
              </ns1:ext>
            </ns1:extLst>
          </ns0:cNvPr>
          <ns0:cNvSpPr>
            <ns1:spLocks noGrp="1"/>
          </ns0:cNvSpPr>
          <ns0:nvPr/>
        </ns0:nvSpPr>
        <ns0:spPr>
          <ns1:xfrm>
            <ns1:off x="800100" y="2438400"/>
            <ns1:ext cx="2152650" cy="285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buNone/>
              <ns1:defRPr sz="1650" b="1" lang="da-DK">
                <ns1:solidFill>
                  <ns1:srgbClr val="201A2B"/>
                </ns1:solidFill>
              </ns1:defRPr>
            </ns1:pPr>
            <ns1:r>
              <ns1:rPr sz="1650" b="1" lang="da-DK">
                <ns1:solidFill>
                  <ns1:srgbClr val="201A2B"/>
                </ns1:solidFill>
              </ns1:rPr>
              <ns1:t>DOKUMENTERET</ns1:t>
            </ns1:r>
          </ns1:p>
        </ns0:txBody>
      </ns0:sp>
      <ns0:sp>
        <ns0:nvSpPr>
          <ns0:cNvPr id="10" name="slide5-text-0">
            <ns1:extLst>
              <ns1:ext uri="{FF2B5EF4-FFF2-40B4-BE49-F238E27FC236}">
                <ns2:creationId id="{ED5D09F5-E044-47CE-AA77-D692EA1DD456}"/>
              </ns1:ext>
            </ns1:extLst>
          </ns0:cNvPr>
          <ns0:cNvSpPr>
            <ns1:spLocks noGrp="1"/>
          </ns0:cNvSpPr>
          <ns0:nvPr/>
        </ns0:nvSpPr>
        <ns0:spPr>
          <ns1:xfrm>
            <ns1:off x="733425" y="3238500"/>
            <ns1:ext cx="2286000" cy="1257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buNone/>
              <ns1:defRPr sz="1800" b="0" lang="da-DK">
                <ns1:solidFill>
                  <ns1:srgbClr val="201A2B"/>
                </ns1:solidFill>
              </ns1:defRPr>
            </ns1:pPr>
            <ns1:r>
              <ns1:rPr sz="1800" b="0" lang="da-DK">
                <ns1:solidFill>
                  <ns1:srgbClr val="201A2B"/>
                </ns1:solidFill>
              </ns1:rPr>
              <ns1:t>Officiel prognose, aldersgrupper, distrikter og modelbeskrivelse.</ns1:t>
            </ns1:r>
          </ns1:p>
        </ns0:txBody>
      </ns0:sp>
      <ns0:sp>
        <ns0:nvSpPr>
          <ns0:cNvPr id="11" name="slide5-fill-1">
            <ns1:extLst>
              <ns1:ext uri="{FF2B5EF4-FFF2-40B4-BE49-F238E27FC236}">
                <ns2:creationId id="{E48098D1-327E-4A2D-BD13-0A24F9AA7AA4}"/>
              </ns1:ext>
            </ns1:extLst>
          </ns0:cNvPr>
          <ns0:cNvSpPr>
            <ns1:spLocks noGrp="1"/>
          </ns0:cNvSpPr>
          <ns0:nvPr/>
        </ns0:nvSpPr>
        <ns0:spPr>
          <ns1:xfrm>
            <ns1:off x="3429000" y="2266950"/>
            <ns1:ext cx="2381250" cy="628650"/>
          </ns1:xfrm>
          <ns1:prstGeom prst="rect">
            <ns1:avLst/>
          </ns1:prstGeom>
          <ns1:solidFill>
            <ns1:srgbClr val="DDE6D7"/>
          </ns1:solidFill>
          <ns1:ln w="0">
            <ns1:noFill/>
            <ns1:prstDash val="solid"/>
          </ns1:ln>
        </ns0:spPr>
      </ns0:sp>
      <ns0:sp>
        <ns0:nvSpPr>
          <ns0:cNvPr id="12" name="slide5-label-1">
            <ns1:extLst>
              <ns1:ext uri="{FF2B5EF4-FFF2-40B4-BE49-F238E27FC236}">
                <ns2:creationId id="{8355D8ED-B637-45D0-A9DB-5248C160A9C3}"/>
              </ns1:ext>
            </ns1:extLst>
          </ns0:cNvPr>
          <ns0:cNvSpPr>
            <ns1:spLocks noGrp="1"/>
          </ns0:cNvSpPr>
          <ns0:nvPr/>
        </ns0:nvSpPr>
        <ns0:spPr>
          <ns1:xfrm>
            <ns1:off x="3543300" y="2438400"/>
            <ns1:ext cx="2152650" cy="285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buNone/>
              <ns1:defRPr sz="1650" b="1" lang="da-DK">
                <ns1:solidFill>
                  <ns1:srgbClr val="201A2B"/>
                </ns1:solidFill>
              </ns1:defRPr>
            </ns1:pPr>
            <ns1:r>
              <ns1:rPr sz="1650" b="1" lang="da-DK">
                <ns1:solidFill>
                  <ns1:srgbClr val="201A2B"/>
                </ns1:solidFill>
              </ns1:rPr>
              <ns1:t>BEREGNET</ns1:t>
            </ns1:r>
          </ns1:p>
        </ns0:txBody>
      </ns0:sp>
      <ns0:sp>
        <ns0:nvSpPr>
          <ns0:cNvPr id="13" name="slide5-text-1">
            <ns1:extLst>
              <ns1:ext uri="{FF2B5EF4-FFF2-40B4-BE49-F238E27FC236}">
                <ns2:creationId id="{EC5AD705-0B87-4537-ABC9-C44E1662AD9B}"/>
              </ns1:ext>
            </ns1:extLst>
          </ns0:cNvPr>
          <ns0:cNvSpPr>
            <ns1:spLocks noGrp="1"/>
          </ns0:cNvSpPr>
          <ns0:nvPr/>
        </ns0:nvSpPr>
        <ns0:spPr>
          <ns1:xfrm>
            <ns1:off x="3476625" y="3238500"/>
            <ns1:ext cx="2286000" cy="1257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buNone/>
              <ns1:defRPr sz="1800" b="0" lang="da-DK">
                <ns1:solidFill>
                  <ns1:srgbClr val="201A2B"/>
                </ns1:solidFill>
              </ns1:defRPr>
            </ns1:pPr>
            <ns1:r>
              <ns1:rPr sz="1800" b="0" lang="da-DK">
                <ns1:solidFill>
                  <ns1:srgbClr val="201A2B"/>
                </ns1:solidFill>
              </ns1:rPr>
              <ns1:t>Ændringer, procenttal, 80+-sum og indeks fra offentliggjorte tal.</ns1:t>
            </ns1:r>
          </ns1:p>
        </ns0:txBody>
      </ns0:sp>
      <ns0:sp>
        <ns0:nvSpPr>
          <ns0:cNvPr id="14" name="slide5-fill-2">
            <ns1:extLst>
              <ns1:ext uri="{FF2B5EF4-FFF2-40B4-BE49-F238E27FC236}">
                <ns2:creationId id="{7ED4E42A-54B2-4D5C-B9DB-6E861DD66ADD}"/>
              </ns1:ext>
            </ns1:extLst>
          </ns0:cNvPr>
          <ns0:cNvSpPr>
            <ns1:spLocks noGrp="1"/>
          </ns0:cNvSpPr>
          <ns0:nvPr/>
        </ns0:nvSpPr>
        <ns0:spPr>
          <ns1:xfrm>
            <ns1:off x="6172200" y="2266950"/>
            <ns1:ext cx="2381250" cy="628650"/>
          </ns1:xfrm>
          <ns1:prstGeom prst="rect">
            <ns1:avLst/>
          </ns1:prstGeom>
          <ns1:solidFill>
            <ns1:srgbClr val="F0D8C9"/>
          </ns1:solidFill>
          <ns1:ln w="0">
            <ns1:noFill/>
            <ns1:prstDash val="solid"/>
          </ns1:ln>
        </ns0:spPr>
      </ns0:sp>
      <ns0:sp>
        <ns0:nvSpPr>
          <ns0:cNvPr id="15" name="slide5-label-2">
            <ns1:extLst>
              <ns1:ext uri="{FF2B5EF4-FFF2-40B4-BE49-F238E27FC236}">
                <ns2:creationId id="{EEE53950-5693-4662-8F67-D6086FDEB78F}"/>
              </ns1:ext>
            </ns1:extLst>
          </ns0:cNvPr>
          <ns0:cNvSpPr>
            <ns1:spLocks noGrp="1"/>
          </ns0:cNvSpPr>
          <ns0:nvPr/>
        </ns0:nvSpPr>
        <ns0:spPr>
          <ns1:xfrm>
            <ns1:off x="6286500" y="2438400"/>
            <ns1:ext cx="2152650" cy="285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buNone/>
              <ns1:defRPr sz="1650" b="1" lang="da-DK">
                <ns1:solidFill>
                  <ns1:srgbClr val="201A2B"/>
                </ns1:solidFill>
              </ns1:defRPr>
            </ns1:pPr>
            <ns1:r>
              <ns1:rPr sz="1650" b="1" lang="da-DK">
                <ns1:solidFill>
                  <ns1:srgbClr val="201A2B"/>
                </ns1:solidFill>
              </ns1:rPr>
              <ns1:t>ANALYTISK</ns1:t>
            </ns1:r>
          </ns1:p>
        </ns0:txBody>
      </ns0:sp>
      <ns0:sp>
        <ns0:nvSpPr>
          <ns0:cNvPr id="16" name="slide5-text-2">
            <ns1:extLst>
              <ns1:ext uri="{FF2B5EF4-FFF2-40B4-BE49-F238E27FC236}">
                <ns2:creationId id="{8401FC94-F250-49DB-83A7-728CB5E318AE}"/>
              </ns1:ext>
            </ns1:extLst>
          </ns0:cNvPr>
          <ns0:cNvSpPr>
            <ns1:spLocks noGrp="1"/>
          </ns0:cNvSpPr>
          <ns0:nvPr/>
        </ns0:nvSpPr>
        <ns0:spPr>
          <ns1:xfrm>
            <ns1:off x="6219825" y="3238500"/>
            <ns1:ext cx="2286000" cy="1257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buNone/>
              <ns1:defRPr sz="1800" b="0" lang="da-DK">
                <ns1:solidFill>
                  <ns1:srgbClr val="201A2B"/>
                </ns1:solidFill>
              </ns1:defRPr>
            </ns1:pPr>
            <ns1:r>
              <ns1:rPr sz="1800" b="0" lang="da-DK">
                <ns1:solidFill>
                  <ns1:srgbClr val="201A2B"/>
                </ns1:solidFill>
              </ns1:rPr>
              <ns1:t>Mulige styringsflader, følsomhed og behov for etapevis opfølgning.</ns1:t>
            </ns1:r>
          </ns1:p>
        </ns0:txBody>
      </ns0:sp>
      <ns0:sp>
        <ns0:nvSpPr>
          <ns0:cNvPr id="17" name="slide5-fill-3">
            <ns1:extLst>
              <ns1:ext uri="{FF2B5EF4-FFF2-40B4-BE49-F238E27FC236}">
                <ns2:creationId id="{C03B0D43-761B-4040-BB31-0B6721C15E58}"/>
              </ns1:ext>
            </ns1:extLst>
          </ns0:cNvPr>
          <ns0:cNvSpPr>
            <ns1:spLocks noGrp="1"/>
          </ns0:cNvSpPr>
          <ns0:nvPr/>
        </ns0:nvSpPr>
        <ns0:spPr>
          <ns1:xfrm>
            <ns1:off x="8915400" y="2266950"/>
            <ns1:ext cx="2381250" cy="628650"/>
          </ns1:xfrm>
          <ns1:prstGeom prst="rect">
            <ns1:avLst/>
          </ns1:prstGeom>
          <ns1:solidFill>
            <ns1:srgbClr val="EEE8E0"/>
          </ns1:solidFill>
          <ns1:ln w="0">
            <ns1:noFill/>
            <ns1:prstDash val="solid"/>
          </ns1:ln>
        </ns0:spPr>
      </ns0:sp>
      <ns0:sp>
        <ns0:nvSpPr>
          <ns0:cNvPr id="18" name="slide5-label-3">
            <ns1:extLst>
              <ns1:ext uri="{FF2B5EF4-FFF2-40B4-BE49-F238E27FC236}">
                <ns2:creationId id="{0C3B1D42-8DBE-47E4-B5E1-12D3D7A35167}"/>
              </ns1:ext>
            </ns1:extLst>
          </ns0:cNvPr>
          <ns0:cNvSpPr>
            <ns1:spLocks noGrp="1"/>
          </ns0:cNvSpPr>
          <ns0:nvPr/>
        </ns0:nvSpPr>
        <ns0:spPr>
          <ns1:xfrm>
            <ns1:off x="9029700" y="2438400"/>
            <ns1:ext cx="2152650" cy="285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buNone/>
              <ns1:defRPr sz="1650" b="1" lang="da-DK">
                <ns1:solidFill>
                  <ns1:srgbClr val="201A2B"/>
                </ns1:solidFill>
              </ns1:defRPr>
            </ns1:pPr>
            <ns1:r>
              <ns1:rPr sz="1650" b="1" lang="da-DK">
                <ns1:solidFill>
                  <ns1:srgbClr val="201A2B"/>
                </ns1:solidFill>
              </ns1:rPr>
              <ns1:t>SKAL AFKLARES</ns1:t>
            </ns1:r>
          </ns1:p>
        </ns0:txBody>
      </ns0:sp>
      <ns0:sp>
        <ns0:nvSpPr>
          <ns0:cNvPr id="19" name="slide5-text-3">
            <ns1:extLst>
              <ns1:ext uri="{FF2B5EF4-FFF2-40B4-BE49-F238E27FC236}">
                <ns2:creationId id="{CA3F69A7-9177-4033-9462-ED63330D0B1D}"/>
              </ns1:ext>
            </ns1:extLst>
          </ns0:cNvPr>
          <ns0:cNvSpPr>
            <ns1:spLocks noGrp="1"/>
          </ns0:cNvSpPr>
          <ns0:nvPr/>
        </ns0:nvSpPr>
        <ns0:spPr>
          <ns1:xfrm>
            <ns1:off x="8963025" y="3238500"/>
            <ns1:ext cx="2286000" cy="1257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buNone/>
              <ns1:defRPr sz="1800" b="0" lang="da-DK">
                <ns1:solidFill>
                  <ns1:srgbClr val="201A2B"/>
                </ns1:solidFill>
              </ns1:defRPr>
            </ns1:pPr>
            <ns1:r>
              <ns1:rPr sz="1800" b="0" lang="da-DK">
                <ns1:solidFill>
                  <ns1:srgbClr val="201A2B"/>
                </ns1:solidFill>
              </ns1:rPr>
              <ns1:t>Servicebrug, kapacitet, bemanding, udgift, kvalitet og lokal virkning.</ns1:t>
            </ns1:r>
          </ns1:p>
        </ns0:txBody>
      </ns0:sp>
      <ns0:sp>
        <ns0:nvSpPr>
          <ns0:cNvPr id="20" name="slide5-rule-box">
            <ns1:extLst>
              <ns1:ext uri="{FF2B5EF4-FFF2-40B4-BE49-F238E27FC236}">
                <ns2:creationId id="{BA6C4D9C-D012-4F60-9CE8-F57F7DF6D059}"/>
              </ns1:ext>
            </ns1:extLst>
          </ns0:cNvPr>
          <ns0:cNvSpPr>
            <ns1:spLocks noGrp="1"/>
          </ns0:cNvSpPr>
          <ns0:nvPr/>
        </ns0:nvSpPr>
        <ns0:spPr>
          <ns1:xfrm>
            <ns1:off x="1371600" y="5048250"/>
            <ns1:ext cx="9448800" cy="571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1" name="slide5-rule-text">
            <ns1:extLst>
              <ns1:ext uri="{FF2B5EF4-FFF2-40B4-BE49-F238E27FC236}">
                <ns2:creationId id="{187470A3-D5D2-48C4-AA56-5F2089DEF19E}"/>
              </ns1:ext>
            </ns1:extLst>
          </ns0:cNvPr>
          <ns0:cNvSpPr>
            <ns1:spLocks noGrp="1"/>
          </ns0:cNvSpPr>
          <ns0:nvPr/>
        </ns0:nvSpPr>
        <ns0:spPr>
          <ns1:xfrm>
            <ns1:off x="1676400" y="5238750"/>
            <ns1:ext cx="8839200" cy="3238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buNone/>
              <ns1:defRPr sz="2100" b="1" lang="da-DK">
                <ns1:solidFill>
                  <ns1:srgbClr val="6B264F"/>
                </ns1:solidFill>
              </ns1:defRPr>
            </ns1:pPr>
            <ns1:r>
              <ns1:rPr sz="2100" b="1" lang="da-DK">
                <ns1:solidFill>
                  <ns1:srgbClr val="6B264F"/>
                </ns1:solidFill>
              </ns1:rPr>
              <ns1:t>Fravær af offentlig dokumentation er ikke dokumentation for fravær.</ns1:t>
            </ns1:r>
          </ns1:p>
        </ns0:txBody>
      </ns0:sp>
    </ns0:spTree>
    <ns0:extLst>
      <ns0:ext uri="{BB962C8B-B14F-4D97-AF65-F5344CB8AC3E}">
        <ns3:creationId val="396528306"/>
      </ns0:ext>
    </ns0:extLst>
  </ns0:cSld>
</ns0:sld>
</file>

<file path=ppt/slides/slide5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6" title="Slidetitel">
            <ns1:extLst>
              <ns1:ext uri="{FF2B5EF4-FFF2-40B4-BE49-F238E27FC236}">
                <ns2:creationId id="{A16537C1-D516-45C2-AB6F-FB04FE6119DE}"/>
              </ns1:ext>
            </ns1:extLst>
          </ns0:cNvPr>
          <ns0:cNvSpPr>
            <ns1:spLocks noGrp="1"/>
          </ns0:cNvSpPr>
          <ns0:nvPr>
            <ns0:ph type="title" idx="0"/>
          </ns0:nvPr>
        </ns0:nvSpPr>
        <ns0:spPr>
          <ns1:xfrm>
            <ns1:off x="685800" y="590550"/>
            <ns1:ext cx="10668000" cy="552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3600" b="1" lang="da-DK">
                <ns1:solidFill>
                  <ns1:srgbClr val="201A2B"/>
                </ns1:solidFill>
              </ns1:defRPr>
            </ns1:pPr>
            <ns1:r>
              <ns1:rPr sz="3600" b="1" lang="da-DK">
                <ns1:solidFill>
                  <ns1:srgbClr val="201A2B"/>
                </ns1:solidFill>
              </ns1:rPr>
              <ns1:t>Tre spor for det videre beslutningsarbejde</ns1:t>
            </ns1:r>
          </ns1:p>
        </ns0:txBody>
      </ns0:sp>
      <ns0:sp>
        <ns0:nvSpPr>
          <ns0:cNvPr id="20" name="top-band-6">
            <ns1:extLst>
              <ns1:ext uri="{FF2B5EF4-FFF2-40B4-BE49-F238E27FC236}">
                <ns2:creationId id="{8B3D0B5B-8629-48D9-9422-FF07C233EED0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6">
            <ns1:extLst>
              <ns1:ext uri="{FF2B5EF4-FFF2-40B4-BE49-F238E27FC236}">
                <ns2:creationId id="{AC76E70D-19DB-4F7A-B8C8-BE692EFEEC56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350" b="1" lang="da-DK">
                <ns1:solidFill>
                  <ns1:srgbClr val="6B264F"/>
                </ns1:solidFill>
              </ns1:defRPr>
            </ns1:pPr>
            <ns1:r>
              <ns1:rPr sz="1350" b="1" lang="da-DK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6">
            <ns1:extLst>
              <ns1:ext uri="{FF2B5EF4-FFF2-40B4-BE49-F238E27FC236}">
                <ns2:creationId id="{07941578-CB65-404D-B73E-1BC443C63AE7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29375"/>
            <ns1:ext cx="4572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5</ns1:t>
            </ns1:r>
          </ns1:p>
        </ns0:txBody>
      </ns0:sp>
      <ns0:sp>
        <ns0:nvSpPr>
          <ns0:cNvPr id="4" name="footer-6">
            <ns1:extLst>
              <ns1:ext uri="{FF2B5EF4-FFF2-40B4-BE49-F238E27FC236}">
                <ns2:creationId id="{5109A1DF-3A37-43DB-9AFA-83B1374D22A3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29375"/>
            <ns1:ext cx="91440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Kommuneblik · kommuneblik.dk · kontrolleret 9. august 2026 · datagrundlag 24. juni 2026</ns1:t>
            </ns1:r>
          </ns1:p>
        </ns0:txBody>
      </ns0:sp>
      <ns0:sp>
        <ns0:nvSpPr>
          <ns0:cNvPr id="6" name="title-rule-6">
            <ns1:extLst>
              <ns1:ext uri="{FF2B5EF4-FFF2-40B4-BE49-F238E27FC236}">
                <ns2:creationId id="{9558D422-F479-4B7F-960E-106C9962053B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257300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6">
            <ns1:extLst>
              <ns1:ext uri="{FF2B5EF4-FFF2-40B4-BE49-F238E27FC236}">
                <ns2:creationId id="{8DBFD9DF-7753-4DB0-BBCA-FA561E00FF04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66850"/>
            <ns1:ext cx="10477500" cy="4762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950" b="0" lang="da-DK">
                <ns1:solidFill>
                  <ns1:srgbClr val="635D68"/>
                </ns1:solidFill>
              </ns1:defRPr>
            </ns1:pPr>
            <ns1:r>
              <ns1:rPr sz="1950" b="0" lang="da-DK">
                <ns1:solidFill>
                  <ns1:srgbClr val="635D68"/>
                </ns1:solidFill>
              </ns1:rPr>
              <ns1:t>Sporene gør antagelser og afklaringsbehov drøftelige; de er ikke kommunale planer.</ns1:t>
            </ns1:r>
          </ns1:p>
        </ns0:txBody>
      </ns0:sp>
      <ns0:sp>
        <ns0:nvSpPr>
          <ns0:cNvPr id="8" name="slide6-rule-0">
            <ns1:extLst>
              <ns1:ext uri="{FF2B5EF4-FFF2-40B4-BE49-F238E27FC236}">
                <ns2:creationId id="{68EE28FF-8A2D-4192-91DB-337FF2B95CF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266950"/>
            <ns1:ext cx="2952750" cy="0"/>
          </ns1:xfrm>
          <ns1:prstGeom prst="line">
            <ns1:avLst/>
          </ns1:prstGeom>
          <ns1:noFill/>
          <ns1:ln w="76200">
            <ns1:solidFill>
              <ns1:srgbClr val="AFCFDF"/>
            </ns1:solidFill>
            <ns1:prstDash val="solid"/>
          </ns1:ln>
        </ns0:spPr>
      </ns0:sp>
      <ns0:sp>
        <ns0:nvSpPr>
          <ns0:cNvPr id="9" name="slide6-title-0">
            <ns1:extLst>
              <ns1:ext uri="{FF2B5EF4-FFF2-40B4-BE49-F238E27FC236}">
                <ns2:creationId id="{7C031C34-C66C-4F2A-9FD0-DE3508970F44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552700"/>
            <ns1:ext cx="2952750" cy="933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100" b="1" lang="da-DK">
                <ns1:solidFill>
                  <ns1:srgbClr val="201A2B"/>
                </ns1:solidFill>
              </ns1:defRPr>
            </ns1:pPr>
            <ns1:r>
              <ns1:rPr sz="2100" b="1" lang="da-DK">
                <ns1:solidFill>
                  <ns1:srgbClr val="201A2B"/>
                </ns1:solidFill>
              </ns1:rPr>
              <ns1:t>1. Følg signalerne før større beslutninger</ns1:t>
            </ns1:r>
          </ns1:p>
        </ns0:txBody>
      </ns0:sp>
      <ns0:sp>
        <ns0:nvSpPr>
          <ns0:cNvPr id="10" name="slide6-use-0">
            <ns1:extLst>
              <ns1:ext uri="{FF2B5EF4-FFF2-40B4-BE49-F238E27FC236}">
                <ns2:creationId id="{080BCEA5-9A23-4419-9137-BA93D6306A7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3733800"/>
            <ns1:ext cx="2952750" cy="11620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800" b="0" lang="da-DK">
                <ns1:solidFill>
                  <ns1:srgbClr val="201A2B"/>
                </ns1:solidFill>
              </ns1:defRPr>
            </ns1:pPr>
            <ns1:r>
              <ns1:rPr sz="1800" b="0" lang="da-DK">
                <ns1:solidFill>
                  <ns1:srgbClr val="201A2B"/>
                </ns1:solidFill>
              </ns1:rPr>
              <ns1:t>Fastlæg baseline, indikatorer og tærskler før større ændringer i kapacitet eller organisering.</ns1:t>
            </ns1:r>
          </ns1:p>
        </ns0:txBody>
      </ns0:sp>
      <ns0:sp>
        <ns0:nvSpPr>
          <ns0:cNvPr id="11" name="slide6-limit-0">
            <ns1:extLst>
              <ns1:ext uri="{FF2B5EF4-FFF2-40B4-BE49-F238E27FC236}">
                <ns2:creationId id="{EC66EF3C-BD49-4CCF-9439-D283A948D41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105400"/>
            <ns1:ext cx="2952750" cy="8572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800" b="0" lang="da-DK">
                <ns1:solidFill>
                  <ns1:srgbClr val="635D68"/>
                </ns1:solidFill>
              </ns1:defRPr>
            </ns1:pPr>
            <ns1:r>
              <ns1:rPr sz="1800" b="0" lang="da-DK">
                <ns1:solidFill>
                  <ns1:srgbClr val="635D68"/>
                </ns1:solidFill>
              </ns1:rPr>
              <ns1:t>Fastlægger ikke kapacitet, service, bemanding eller budget.</ns1:t>
            </ns1:r>
          </ns1:p>
        </ns0:txBody>
      </ns0:sp>
      <ns0:sp>
        <ns0:nvSpPr>
          <ns0:cNvPr id="12" name="slide6-rule-1">
            <ns1:extLst>
              <ns1:ext uri="{FF2B5EF4-FFF2-40B4-BE49-F238E27FC236}">
                <ns2:creationId id="{9B966995-D579-45EC-90D8-3FCDBFCFDDEA}"/>
              </ns1:ext>
            </ns1:extLst>
          </ns0:cNvPr>
          <ns0:cNvSpPr>
            <ns1:spLocks noGrp="1"/>
          </ns0:cNvSpPr>
          <ns0:nvPr/>
        </ns0:nvSpPr>
        <ns0:spPr>
          <ns1:xfrm>
            <ns1:off x="4343400" y="2266950"/>
            <ns1:ext cx="2952750" cy="0"/>
          </ns1:xfrm>
          <ns1:prstGeom prst="line">
            <ns1:avLst/>
          </ns1:prstGeom>
          <ns1:noFill/>
          <ns1:ln w="76200">
            <ns1:solidFill>
              <ns1:srgbClr val="DDE6D7"/>
            </ns1:solidFill>
            <ns1:prstDash val="solid"/>
          </ns1:ln>
        </ns0:spPr>
      </ns0:sp>
      <ns0:sp>
        <ns0:nvSpPr>
          <ns0:cNvPr id="13" name="slide6-title-1">
            <ns1:extLst>
              <ns1:ext uri="{FF2B5EF4-FFF2-40B4-BE49-F238E27FC236}">
                <ns2:creationId id="{9F04D7A6-F3B9-4490-AE0F-5729854AEEA5}"/>
              </ns1:ext>
            </ns1:extLst>
          </ns0:cNvPr>
          <ns0:cNvSpPr>
            <ns1:spLocks noGrp="1"/>
          </ns0:cNvSpPr>
          <ns0:nvPr/>
        </ns0:nvSpPr>
        <ns0:spPr>
          <ns1:xfrm>
            <ns1:off x="4343400" y="2552700"/>
            <ns1:ext cx="2952750" cy="933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100" b="1" lang="da-DK">
                <ns1:solidFill>
                  <ns1:srgbClr val="201A2B"/>
                </ns1:solidFill>
              </ns1:defRPr>
            </ns1:pPr>
            <ns1:r>
              <ns1:rPr sz="2100" b="1" lang="da-DK">
                <ns1:solidFill>
                  <ns1:srgbClr val="201A2B"/>
                </ns1:solidFill>
              </ns1:rPr>
              <ns1:t>2. Undersøg lokale forskelle</ns1:t>
            </ns1:r>
          </ns1:p>
        </ns0:txBody>
      </ns0:sp>
      <ns0:sp>
        <ns0:nvSpPr>
          <ns0:cNvPr id="14" name="slide6-use-1">
            <ns1:extLst>
              <ns1:ext uri="{FF2B5EF4-FFF2-40B4-BE49-F238E27FC236}">
                <ns2:creationId id="{A5A8F02F-0368-49B7-9FFC-11BD1288627C}"/>
              </ns1:ext>
            </ns1:extLst>
          </ns0:cNvPr>
          <ns0:cNvSpPr>
            <ns1:spLocks noGrp="1"/>
          </ns0:cNvSpPr>
          <ns0:nvPr/>
        </ns0:nvSpPr>
        <ns0:spPr>
          <ns1:xfrm>
            <ns1:off x="4343400" y="3733800"/>
            <ns1:ext cx="2952750" cy="11620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800" b="0" lang="da-DK">
                <ns1:solidFill>
                  <ns1:srgbClr val="201A2B"/>
                </ns1:solidFill>
              </ns1:defRPr>
            </ns1:pPr>
            <ns1:r>
              <ns1:rPr sz="1800" b="0" lang="da-DK">
                <ns1:solidFill>
                  <ns1:srgbClr val="201A2B"/>
                </ns1:solidFill>
              </ns1:rPr>
              <ns1:t>Sammenlign adgang, transport, brug og fordelingsvirkninger før en strukturdrøftelse.</ns1:t>
            </ns1:r>
          </ns1:p>
        </ns0:txBody>
      </ns0:sp>
      <ns0:sp>
        <ns0:nvSpPr>
          <ns0:cNvPr id="15" name="slide6-limit-1">
            <ns1:extLst>
              <ns1:ext uri="{FF2B5EF4-FFF2-40B4-BE49-F238E27FC236}">
                <ns2:creationId id="{B212A284-16A5-4233-84CF-1C690E1E4296}"/>
              </ns1:ext>
            </ns1:extLst>
          </ns0:cNvPr>
          <ns0:cNvSpPr>
            <ns1:spLocks noGrp="1"/>
          </ns0:cNvSpPr>
          <ns0:nvPr/>
        </ns0:nvSpPr>
        <ns0:spPr>
          <ns1:xfrm>
            <ns1:off x="4343400" y="5105400"/>
            <ns1:ext cx="2952750" cy="8572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800" b="0" lang="da-DK">
                <ns1:solidFill>
                  <ns1:srgbClr val="635D68"/>
                </ns1:solidFill>
              </ns1:defRPr>
            </ns1:pPr>
            <ns1:r>
              <ns1:rPr sz="1800" b="0" lang="da-DK">
                <ns1:solidFill>
                  <ns1:srgbClr val="635D68"/>
                </ns1:solidFill>
              </ns1:rPr>
              <ns1:t>Er ikke en anbefaling om placering eller lukning af tilbud.</ns1:t>
            </ns1:r>
          </ns1:p>
        </ns0:txBody>
      </ns0:sp>
      <ns0:sp>
        <ns0:nvSpPr>
          <ns0:cNvPr id="16" name="slide6-rule-2">
            <ns1:extLst>
              <ns1:ext uri="{FF2B5EF4-FFF2-40B4-BE49-F238E27FC236}">
                <ns2:creationId id="{F78FFDC0-57FA-443A-836D-E268AE5AEBDA}"/>
              </ns1:ext>
            </ns1:extLst>
          </ns0:cNvPr>
          <ns0:cNvSpPr>
            <ns1:spLocks noGrp="1"/>
          </ns0:cNvSpPr>
          <ns0:nvPr/>
        </ns0:nvSpPr>
        <ns0:spPr>
          <ns1:xfrm>
            <ns1:off x="8001000" y="2266950"/>
            <ns1:ext cx="2952750" cy="0"/>
          </ns1:xfrm>
          <ns1:prstGeom prst="line">
            <ns1:avLst/>
          </ns1:prstGeom>
          <ns1:noFill/>
          <ns1:ln w="76200">
            <ns1:solidFill>
              <ns1:srgbClr val="C95D4B"/>
            </ns1:solidFill>
            <ns1:prstDash val="solid"/>
          </ns1:ln>
        </ns0:spPr>
      </ns0:sp>
      <ns0:sp>
        <ns0:nvSpPr>
          <ns0:cNvPr id="17" name="slide6-title-2">
            <ns1:extLst>
              <ns1:ext uri="{FF2B5EF4-FFF2-40B4-BE49-F238E27FC236}">
                <ns2:creationId id="{F1EBD949-67C0-4736-A37A-AB2A38DEF699}"/>
              </ns1:ext>
            </ns1:extLst>
          </ns0:cNvPr>
          <ns0:cNvSpPr>
            <ns1:spLocks noGrp="1"/>
          </ns0:cNvSpPr>
          <ns0:nvPr/>
        </ns0:nvSpPr>
        <ns0:spPr>
          <ns1:xfrm>
            <ns1:off x="8001000" y="2552700"/>
            <ns1:ext cx="2952750" cy="933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100" b="1" lang="da-DK">
                <ns1:solidFill>
                  <ns1:srgbClr val="201A2B"/>
                </ns1:solidFill>
              </ns1:defRPr>
            </ns1:pPr>
            <ns1:r>
              <ns1:rPr sz="2100" b="1" lang="da-DK">
                <ns1:solidFill>
                  <ns1:srgbClr val="201A2B"/>
                </ns1:solidFill>
              </ns1:rPr>
              <ns1:t>3. Skeln mellem teknik og politisk valg</ns1:t>
            </ns1:r>
          </ns1:p>
        </ns0:txBody>
      </ns0:sp>
      <ns0:sp>
        <ns0:nvSpPr>
          <ns0:cNvPr id="18" name="slide6-use-2">
            <ns1:extLst>
              <ns1:ext uri="{FF2B5EF4-FFF2-40B4-BE49-F238E27FC236}">
                <ns2:creationId id="{C83792D5-C254-4304-BEB7-56AEFC5250FF}"/>
              </ns1:ext>
            </ns1:extLst>
          </ns0:cNvPr>
          <ns0:cNvSpPr>
            <ns1:spLocks noGrp="1"/>
          </ns0:cNvSpPr>
          <ns0:nvPr/>
        </ns0:nvSpPr>
        <ns0:spPr>
          <ns1:xfrm>
            <ns1:off x="8001000" y="3733800"/>
            <ns1:ext cx="2952750" cy="11620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800" b="0" lang="da-DK">
                <ns1:solidFill>
                  <ns1:srgbClr val="201A2B"/>
                </ns1:solidFill>
              </ns1:defRPr>
            </ns1:pPr>
            <ns1:r>
              <ns1:rPr sz="1800" b="0" lang="da-DK">
                <ns1:solidFill>
                  <ns1:srgbClr val="201A2B"/>
                </ns1:solidFill>
              </ns1:rPr>
              <ns1:t>Vis budgetforudsætninger, tekniske korrektioner og politiske prioriteringer hver for sig.</ns1:t>
            </ns1:r>
          </ns1:p>
        </ns0:txBody>
      </ns0:sp>
      <ns0:sp>
        <ns0:nvSpPr>
          <ns0:cNvPr id="19" name="slide6-limit-2">
            <ns1:extLst>
              <ns1:ext uri="{FF2B5EF4-FFF2-40B4-BE49-F238E27FC236}">
                <ns2:creationId id="{6B38FEB1-9A84-4BDC-9E86-F57A18FCCEAC}"/>
              </ns1:ext>
            </ns1:extLst>
          </ns0:cNvPr>
          <ns0:cNvSpPr>
            <ns1:spLocks noGrp="1"/>
          </ns0:cNvSpPr>
          <ns0:nvPr/>
        </ns0:nvSpPr>
        <ns0:spPr>
          <ns1:xfrm>
            <ns1:off x="8001000" y="5105400"/>
            <ns1:ext cx="2952750" cy="8572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800" b="0" lang="da-DK">
                <ns1:solidFill>
                  <ns1:srgbClr val="635D68"/>
                </ns1:solidFill>
              </ns1:defRPr>
            </ns1:pPr>
            <ns1:r>
              <ns1:rPr sz="1800" b="0" lang="da-DK">
                <ns1:solidFill>
                  <ns1:srgbClr val="635D68"/>
                </ns1:solidFill>
              </ns1:rPr>
              <ns1:t>Foregriber ikke Budget 2027-2030 eller et budgetforslag.</ns1:t>
            </ns1:r>
          </ns1:p>
        </ns0:txBody>
      </ns0:sp>
    </ns0:spTree>
    <ns0:extLst>
      <ns0:ext uri="{BB962C8B-B14F-4D97-AF65-F5344CB8AC3E}">
        <ns3:creationId val="685957720"/>
      </ns0:ext>
    </ns0:extLst>
  </ns0:cSld>
</ns0:sld>
</file>

<file path=ppt/slides/slide6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8" title="Slidetitel">
            <ns1:extLst>
              <ns1:ext uri="{FF2B5EF4-FFF2-40B4-BE49-F238E27FC236}">
                <ns2:creationId id="{FC18243A-9439-44DC-BE4F-734DA4B974B3}"/>
              </ns1:ext>
            </ns1:extLst>
          </ns0:cNvPr>
          <ns0:cNvSpPr>
            <ns1:spLocks noGrp="1"/>
          </ns0:cNvSpPr>
          <ns0:nvPr>
            <ns0:ph type="title" idx="0"/>
          </ns0:nvPr>
        </ns0:nvSpPr>
        <ns0:spPr>
          <ns1:xfrm>
            <ns1:off x="685800" y="590550"/>
            <ns1:ext cx="10668000" cy="552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3600" b="1" lang="da-DK">
                <ns1:solidFill>
                  <ns1:srgbClr val="201A2B"/>
                </ns1:solidFill>
              </ns1:defRPr>
            </ns1:pPr>
            <ns1:r>
              <ns1:rPr sz="3600" b="1" lang="da-DK">
                <ns1:solidFill>
                  <ns1:srgbClr val="201A2B"/>
                </ns1:solidFill>
              </ns1:rPr>
              <ns1:t>Fire afklaringer skal afslutte mødet</ns1:t>
            </ns1:r>
          </ns1:p>
        </ns0:txBody>
      </ns0:sp>
      <ns0:sp>
        <ns0:nvSpPr>
          <ns0:cNvPr id="20" name="top-band-8">
            <ns1:extLst>
              <ns1:ext uri="{FF2B5EF4-FFF2-40B4-BE49-F238E27FC236}">
                <ns2:creationId id="{400CD921-EF01-43BF-A360-C3793587DA3C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8">
            <ns1:extLst>
              <ns1:ext uri="{FF2B5EF4-FFF2-40B4-BE49-F238E27FC236}">
                <ns2:creationId id="{42637BA6-F3E6-4BDD-860D-247DBB4FB303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350" b="1" lang="da-DK">
                <ns1:solidFill>
                  <ns1:srgbClr val="6B264F"/>
                </ns1:solidFill>
              </ns1:defRPr>
            </ns1:pPr>
            <ns1:r>
              <ns1:rPr sz="1350" b="1" lang="da-DK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8">
            <ns1:extLst>
              <ns1:ext uri="{FF2B5EF4-FFF2-40B4-BE49-F238E27FC236}">
                <ns2:creationId id="{450A77F6-34EA-48D7-A924-1A4FDE614026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29375"/>
            <ns1:ext cx="4572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6</ns1:t>
            </ns1:r>
          </ns1:p>
        </ns0:txBody>
      </ns0:sp>
      <ns0:sp>
        <ns0:nvSpPr>
          <ns0:cNvPr id="4" name="footer-8">
            <ns1:extLst>
              <ns1:ext uri="{FF2B5EF4-FFF2-40B4-BE49-F238E27FC236}">
                <ns2:creationId id="{E0B515C2-79A6-44AC-BF5F-C80DBDB002B9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29375"/>
            <ns1:ext cx="91440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Kommuneblik · kommuneblik.dk · kontrolleret 9. august 2026 · datagrundlag 24. juni 2026</ns1:t>
            </ns1:r>
          </ns1:p>
        </ns0:txBody>
      </ns0:sp>
      <ns0:sp>
        <ns0:nvSpPr>
          <ns0:cNvPr id="6" name="title-rule-8">
            <ns1:extLst>
              <ns1:ext uri="{FF2B5EF4-FFF2-40B4-BE49-F238E27FC236}">
                <ns2:creationId id="{600B0D03-1C90-46CA-B14A-200A25FC4774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257300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8">
            <ns1:extLst>
              <ns1:ext uri="{FF2B5EF4-FFF2-40B4-BE49-F238E27FC236}">
                <ns2:creationId id="{D9A984E2-F746-4D1C-8322-009A2DC0CBCC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66850"/>
            <ns1:ext cx="10477500" cy="4762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950" b="0" lang="da-DK">
                <ns1:solidFill>
                  <ns1:srgbClr val="635D68"/>
                </ns1:solidFill>
              </ns1:defRPr>
            </ns1:pPr>
            <ns1:r>
              <ns1:rPr sz="1950" b="0" lang="da-DK">
                <ns1:solidFill>
                  <ns1:srgbClr val="635D68"/>
                </ns1:solidFill>
              </ns1:rPr>
              <ns1:t>Næste skridt er tydelige datakrav, ansvar for afklaring og en dokumenteret opfølgningstrigger.</ns1:t>
            </ns1:r>
          </ns1:p>
        </ns0:txBody>
      </ns0:sp>
      <ns0:sp>
        <ns0:nvSpPr>
          <ns0:cNvPr id="8" name="slide8-index-0">
            <ns1:extLst>
              <ns1:ext uri="{FF2B5EF4-FFF2-40B4-BE49-F238E27FC236}">
                <ns2:creationId id="{91A172FB-5E41-4B21-9328-DC475B136F32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238375"/>
            <ns1:ext cx="552450" cy="3619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100" b="1" lang="da-DK">
                <ns1:solidFill>
                  <ns1:srgbClr val="C95D4B"/>
                </ns1:solidFill>
              </ns1:defRPr>
            </ns1:pPr>
            <ns1:r>
              <ns1:rPr sz="2100" b="1" lang="da-DK">
                <ns1:solidFill>
                  <ns1:srgbClr val="C95D4B"/>
                </ns1:solidFill>
              </ns1:rPr>
              <ns1:t>01</ns1:t>
            </ns1:r>
          </ns1:p>
        </ns0:txBody>
      </ns0:sp>
      <ns0:sp>
        <ns0:nvSpPr>
          <ns0:cNvPr id="9" name="slide8-question-0">
            <ns1:extLst>
              <ns1:ext uri="{FF2B5EF4-FFF2-40B4-BE49-F238E27FC236}">
                <ns2:creationId id="{6C1D10C8-9CCF-4F16-B15C-97801A150A2D}"/>
              </ns1:ext>
            </ns1:extLst>
          </ns0:cNvPr>
          <ns0:cNvSpPr>
            <ns1:spLocks noGrp="1"/>
          </ns0:cNvSpPr>
          <ns0:nvPr/>
        </ns0:nvSpPr>
        <ns0:spPr>
          <ns1:xfrm>
            <ns1:off x="1428750" y="2238375"/>
            <ns1:ext cx="7239000" cy="6096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025" b="0" lang="da-DK">
                <ns1:solidFill>
                  <ns1:srgbClr val="201A2B"/>
                </ns1:solidFill>
              </ns1:defRPr>
            </ns1:pPr>
            <ns1:r>
              <ns1:rPr sz="2025" b="0" lang="da-DK">
                <ns1:solidFill>
                  <ns1:srgbClr val="201A2B"/>
                </ns1:solidFill>
              </ns1:rPr>
              <ns1:t>Hvilke lokale data findes om servicebrug, kapacitet, ventetid, kvalitet og bemanding?</ns1:t>
            </ns1:r>
          </ns1:p>
        </ns0:txBody>
      </ns0:sp>
      <ns0:sp>
        <ns0:nvSpPr>
          <ns0:cNvPr id="10" name="slide8-index-1">
            <ns1:extLst>
              <ns1:ext uri="{FF2B5EF4-FFF2-40B4-BE49-F238E27FC236}">
                <ns2:creationId id="{68BA36E0-86D1-4B36-A248-9236AD68E8F4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3038475"/>
            <ns1:ext cx="552450" cy="3619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100" b="1" lang="da-DK">
                <ns1:solidFill>
                  <ns1:srgbClr val="C95D4B"/>
                </ns1:solidFill>
              </ns1:defRPr>
            </ns1:pPr>
            <ns1:r>
              <ns1:rPr sz="2100" b="1" lang="da-DK">
                <ns1:solidFill>
                  <ns1:srgbClr val="C95D4B"/>
                </ns1:solidFill>
              </ns1:rPr>
              <ns1:t>02</ns1:t>
            </ns1:r>
          </ns1:p>
        </ns0:txBody>
      </ns0:sp>
      <ns0:sp>
        <ns0:nvSpPr>
          <ns0:cNvPr id="11" name="slide8-question-1">
            <ns1:extLst>
              <ns1:ext uri="{FF2B5EF4-FFF2-40B4-BE49-F238E27FC236}">
                <ns2:creationId id="{EB1A452E-D380-4EC3-9C3C-7DEB72331D69}"/>
              </ns1:ext>
            </ns1:extLst>
          </ns0:cNvPr>
          <ns0:cNvSpPr>
            <ns1:spLocks noGrp="1"/>
          </ns0:cNvSpPr>
          <ns0:nvPr/>
        </ns0:nvSpPr>
        <ns0:spPr>
          <ns1:xfrm>
            <ns1:off x="1428750" y="3038475"/>
            <ns1:ext cx="7239000" cy="6096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025" b="0" lang="da-DK">
                <ns1:solidFill>
                  <ns1:srgbClr val="201A2B"/>
                </ns1:solidFill>
              </ns1:defRPr>
            </ns1:pPr>
            <ns1:r>
              <ns1:rPr sz="2025" b="0" lang="da-DK">
                <ns1:solidFill>
                  <ns1:srgbClr val="201A2B"/>
                </ns1:solidFill>
              </ns1:rPr>
              <ns1:t>Hvilke beslutninger kan justeres etapevis, hvis bolig- eller flytteforudsætninger ændres?</ns1:t>
            </ns1:r>
          </ns1:p>
        </ns0:txBody>
      </ns0:sp>
      <ns0:sp>
        <ns0:nvSpPr>
          <ns0:cNvPr id="12" name="slide8-index-2">
            <ns1:extLst>
              <ns1:ext uri="{FF2B5EF4-FFF2-40B4-BE49-F238E27FC236}">
                <ns2:creationId id="{E17537EA-7E89-41CA-95BD-129590C9567B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3838575"/>
            <ns1:ext cx="552450" cy="3619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100" b="1" lang="da-DK">
                <ns1:solidFill>
                  <ns1:srgbClr val="C95D4B"/>
                </ns1:solidFill>
              </ns1:defRPr>
            </ns1:pPr>
            <ns1:r>
              <ns1:rPr sz="2100" b="1" lang="da-DK">
                <ns1:solidFill>
                  <ns1:srgbClr val="C95D4B"/>
                </ns1:solidFill>
              </ns1:rPr>
              <ns1:t>03</ns1:t>
            </ns1:r>
          </ns1:p>
        </ns0:txBody>
      </ns0:sp>
      <ns0:sp>
        <ns0:nvSpPr>
          <ns0:cNvPr id="13" name="slide8-question-2">
            <ns1:extLst>
              <ns1:ext uri="{FF2B5EF4-FFF2-40B4-BE49-F238E27FC236}">
                <ns2:creationId id="{8EC353D3-E6CF-423B-88AF-8872E224AAAB}"/>
              </ns1:ext>
            </ns1:extLst>
          </ns0:cNvPr>
          <ns0:cNvSpPr>
            <ns1:spLocks noGrp="1"/>
          </ns0:cNvSpPr>
          <ns0:nvPr/>
        </ns0:nvSpPr>
        <ns0:spPr>
          <ns1:xfrm>
            <ns1:off x="1428750" y="3838575"/>
            <ns1:ext cx="7239000" cy="6096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025" b="0" lang="da-DK">
                <ns1:solidFill>
                  <ns1:srgbClr val="201A2B"/>
                </ns1:solidFill>
              </ns1:defRPr>
            </ns1:pPr>
            <ns1:r>
              <ns1:rPr sz="2025" b="0" lang="da-DK">
                <ns1:solidFill>
                  <ns1:srgbClr val="201A2B"/>
                </ns1:solidFill>
              </ns1:rPr>
              <ns1:t>Hvordan holdes tekniske budgetkorrektioner adskilt fra politiske prioriteringer?</ns1:t>
            </ns1:r>
          </ns1:p>
        </ns0:txBody>
      </ns0:sp>
      <ns0:sp>
        <ns0:nvSpPr>
          <ns0:cNvPr id="14" name="slide8-index-3">
            <ns1:extLst>
              <ns1:ext uri="{FF2B5EF4-FFF2-40B4-BE49-F238E27FC236}">
                <ns2:creationId id="{50836523-F0FF-47A7-A960-23F0DC4BB125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4638675"/>
            <ns1:ext cx="552450" cy="3619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100" b="1" lang="da-DK">
                <ns1:solidFill>
                  <ns1:srgbClr val="C95D4B"/>
                </ns1:solidFill>
              </ns1:defRPr>
            </ns1:pPr>
            <ns1:r>
              <ns1:rPr sz="2100" b="1" lang="da-DK">
                <ns1:solidFill>
                  <ns1:srgbClr val="C95D4B"/>
                </ns1:solidFill>
              </ns1:rPr>
              <ns1:t>04</ns1:t>
            </ns1:r>
          </ns1:p>
        </ns0:txBody>
      </ns0:sp>
      <ns0:sp>
        <ns0:nvSpPr>
          <ns0:cNvPr id="15" name="slide8-question-3">
            <ns1:extLst>
              <ns1:ext uri="{FF2B5EF4-FFF2-40B4-BE49-F238E27FC236}">
                <ns2:creationId id="{9E999E3E-51B6-4318-AAEC-D992BE3577D0}"/>
              </ns1:ext>
            </ns1:extLst>
          </ns0:cNvPr>
          <ns0:cNvSpPr>
            <ns1:spLocks noGrp="1"/>
          </ns0:cNvSpPr>
          <ns0:nvPr/>
        </ns0:nvSpPr>
        <ns0:spPr>
          <ns1:xfrm>
            <ns1:off x="1428750" y="4638675"/>
            <ns1:ext cx="7239000" cy="6096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2025" b="0" lang="da-DK">
                <ns1:solidFill>
                  <ns1:srgbClr val="201A2B"/>
                </ns1:solidFill>
              </ns1:defRPr>
            </ns1:pPr>
            <ns1:r>
              <ns1:rPr sz="2025" b="0" lang="da-DK">
                <ns1:solidFill>
                  <ns1:srgbClr val="201A2B"/>
                </ns1:solidFill>
              </ns1:rPr>
              <ns1:t>Hvilke distriktsdefinitioner er stabile nok til løbende sammenligning?</ns1:t>
            </ns1:r>
          </ns1:p>
        </ns0:txBody>
      </ns0:sp>
      <ns0:sp>
        <ns0:nvSpPr>
          <ns0:cNvPr id="16" name="slide8-source-bg">
            <ns1:extLst>
              <ns1:ext uri="{FF2B5EF4-FFF2-40B4-BE49-F238E27FC236}">
                <ns2:creationId id="{6318D216-097F-421F-B90E-8176E526F095}"/>
              </ns1:ext>
            </ns1:extLst>
          </ns0:cNvPr>
          <ns0:cNvSpPr>
            <ns1:spLocks noGrp="1"/>
          </ns0:cNvSpPr>
          <ns0:nvPr/>
        </ns0:nvSpPr>
        <ns0:spPr>
          <ns1:xfrm>
            <ns1:off x="8905875" y="2238375"/>
            <ns1:ext cx="66675" cy="3600450"/>
          </ns1:xfrm>
          <ns1:prstGeom prst="rect">
            <ns1:avLst/>
          </ns1:prstGeom>
          <ns1:solidFill>
            <ns1:srgbClr val="EEE8E0"/>
          </ns1:solidFill>
          <ns1:ln w="0">
            <ns1:noFill/>
            <ns1:prstDash val="solid"/>
          </ns1:ln>
        </ns0:spPr>
      </ns0:sp>
      <ns0:sp>
        <ns0:nvSpPr>
          <ns0:cNvPr id="17" name="slide8-source-heading">
            <ns1:extLst>
              <ns1:ext uri="{FF2B5EF4-FFF2-40B4-BE49-F238E27FC236}">
                <ns2:creationId id="{9261D0A3-C79C-4C5D-8CD7-0E0861F6D56A}"/>
              </ns1:ext>
            </ns1:extLst>
          </ns0:cNvPr>
          <ns0:cNvSpPr>
            <ns1:spLocks noGrp="1"/>
          </ns0:cNvSpPr>
          <ns0:nvPr/>
        </ns0:nvSpPr>
        <ns0:spPr>
          <ns1:xfrm>
            <ns1:off x="9144000" y="2514600"/>
            <ns1:ext cx="2095500" cy="2667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650" b="1" lang="da-DK">
                <ns1:solidFill>
                  <ns1:srgbClr val="6B264F"/>
                </ns1:solidFill>
              </ns1:defRPr>
            </ns1:pPr>
            <ns1:r>
              <ns1:rPr sz="1650" b="1" lang="da-DK">
                <ns1:solidFill>
                  <ns1:srgbClr val="6B264F"/>
                </ns1:solidFill>
              </ns1:rPr>
              <ns1:t>KILDER OG STATUS</ns1:t>
            </ns1:r>
          </ns1:p>
        </ns0:txBody>
      </ns0:sp>
      <ns0:sp>
        <ns0:nvSpPr>
          <ns0:cNvPr id="18" name="slide8-source-text">
            <ns1:extLst>
              <ns1:ext uri="{FF2B5EF4-FFF2-40B4-BE49-F238E27FC236}">
                <ns2:creationId id="{BC411E44-EEE8-4D5B-A20E-0C7CF2B0D627}"/>
              </ns1:ext>
            </ns1:extLst>
          </ns0:cNvPr>
          <ns0:cNvSpPr>
            <ns1:spLocks noGrp="1"/>
          </ns0:cNvSpPr>
          <ns0:nvPr/>
        </ns0:nvSpPr>
        <ns0:spPr>
          <ns1:xfrm>
            <ns1:off x="9144000" y="2990850"/>
            <ns1:ext cx="2095500" cy="26860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650" b="0" lang="da-DK">
                <ns1:solidFill>
                  <ns1:srgbClr val="201A2B"/>
                </ns1:solidFill>
              </ns1:defRPr>
            </ns1:pPr>
            <ns1:r>
              <ns1:rPr sz="1650" b="0" lang="da-DK">
                <ns1:solidFill>
                  <ns1:srgbClr val="201A2B"/>
                </ns1:solidFill>
              </ns1:rPr>
              <ns1:t>Prognose 2026</ns1:t>
            </ns1:r>
          </ns1:p>
          <ns1:p>
            <ns1:pPr algn="l">
              <ns1:buNone/>
              <ns1:defRPr sz="1275" b="0" lang="da-DK">
                <ns1:solidFill>
                  <ns1:srgbClr val="201A2B"/>
                </ns1:solidFill>
              </ns1:defRPr>
            </ns1:pPr>
            <ns1:r>
              <ns1:rPr sz="1275" b="0" lang="da-DK">
                <ns1:solidFill>
                  <ns1:srgbClr val="201A2B"/>
                </ns1:solidFill>
              </ns1:rPr>
              <ns1:t/>
            </ns1:r>
          </ns1:p>
          <ns1:p>
            <ns1:pPr algn="l">
              <ns1:defRPr sz="1650" b="0" lang="da-DK">
                <ns1:solidFill>
                  <ns1:srgbClr val="201A2B"/>
                </ns1:solidFill>
              </ns1:defRPr>
            </ns1:pPr>
            <ns1:r>
              <ns1:rPr sz="1650" b="0" lang="da-DK">
                <ns1:solidFill>
                  <ns1:srgbClr val="201A2B"/>
                </ns1:solidFill>
              </ns1:rPr>
              <ns1:t>Budget 2027-2030</ns1:t>
            </ns1:r>
          </ns1:p>
          <ns1:p>
            <ns1:pPr algn="l">
              <ns1:buNone/>
              <ns1:defRPr sz="1650" b="0" lang="da-DK">
                <ns1:solidFill>
                  <ns1:srgbClr val="201A2B"/>
                </ns1:solidFill>
              </ns1:defRPr>
            </ns1:pPr>
            <ns1:r>
              <ns1:rPr sz="1650" b="0" lang="da-DK">
                <ns1:solidFill>
                  <ns1:srgbClr val="201A2B"/>
                </ns1:solidFill>
              </ns1:rPr>
              <ns1:t>Foreløbigt materiale</ns1:t>
            </ns1:r>
          </ns1:p>
          <ns1:p>
            <ns1:pPr algn="l">
              <ns1:buNone/>
              <ns1:defRPr sz="1275" b="0" lang="da-DK">
                <ns1:solidFill>
                  <ns1:srgbClr val="201A2B"/>
                </ns1:solidFill>
              </ns1:defRPr>
            </ns1:pPr>
            <ns1:r>
              <ns1:rPr sz="1275" b="0" lang="da-DK">
                <ns1:solidFill>
                  <ns1:srgbClr val="201A2B"/>
                </ns1:solidFill>
              </ns1:rPr>
              <ns1:t/>
            </ns1:r>
          </ns1:p>
          <ns1:p>
            <ns1:pPr algn="l">
              <ns1:defRPr sz="1650" b="0" lang="da-DK">
                <ns1:solidFill>
                  <ns1:srgbClr val="201A2B"/>
                </ns1:solidFill>
              </ns1:defRPr>
            </ns1:pPr>
            <ns1:r>
              <ns1:rPr sz="1650" b="0" lang="da-DK">
                <ns1:solidFill>
                  <ns1:srgbClr val="201A2B"/>
                </ns1:solidFill>
              </ns1:rPr>
              <ns1:t>Kontrolleret</ns1:t>
            </ns1:r>
          </ns1:p>
          <ns1:p>
            <ns1:pPr algn="l">
              <ns1:buNone/>
              <ns1:defRPr sz="1650" b="0" lang="da-DK">
                <ns1:solidFill>
                  <ns1:srgbClr val="201A2B"/>
                </ns1:solidFill>
              </ns1:defRPr>
            </ns1:pPr>
            <ns1:r>
              <ns1:rPr sz="1650" b="0" lang="da-DK">
                <ns1:solidFill>
                  <ns1:srgbClr val="201A2B"/>
                </ns1:solidFill>
              </ns1:rPr>
              <ns1:t>9. august 2026</ns1:t>
            </ns1:r>
          </ns1:p>
          <ns1:p>
            <ns1:pPr algn="l">
              <ns1:buNone/>
              <ns1:defRPr sz="1275" b="0" lang="da-DK">
                <ns1:solidFill>
                  <ns1:srgbClr val="201A2B"/>
                </ns1:solidFill>
              </ns1:defRPr>
            </ns1:pPr>
            <ns1:r>
              <ns1:rPr sz="1275" b="0" lang="da-DK">
                <ns1:solidFill>
                  <ns1:srgbClr val="201A2B"/>
                </ns1:solidFill>
              </ns1:rPr>
              <ns1:t/>
            </ns1:r>
          </ns1:p>
          <ns1:p>
            <ns1:pPr algn="l">
              <ns1:defRPr sz="1650" b="0" lang="da-DK">
                <ns1:solidFill>
                  <ns1:srgbClr val="201A2B"/>
                </ns1:solidFill>
              </ns1:defRPr>
            </ns1:pPr>
            <ns1:r>
              <ns1:rPr sz="1650" b="0" lang="da-DK">
                <ns1:solidFill>
                  <ns1:srgbClr val="201A2B"/>
                </ns1:solidFill>
              </ns1:rPr>
              <ns1:t>Kommuneblik</ns1:t>
            </ns1:r>
          </ns1:p>
        </ns0:txBody>
      </ns0:sp>
      <ns0:sp>
        <ns0:nvSpPr>
          <ns0:cNvPr id="19" name="slide8-independent">
            <ns1:extLst>
              <ns1:ext uri="{FF2B5EF4-FFF2-40B4-BE49-F238E27FC236}">
                <ns2:creationId id="{9CE718EC-5408-49E4-88F0-88D1E950658D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953125"/>
            <ns1:ext cx="8096250" cy="2095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125" b="0" lang="da-DK">
                <ns1:solidFill>
                  <ns1:srgbClr val="635D68"/>
                </ns1:solidFill>
              </ns1:defRPr>
            </ns1:pPr>
            <ns1:r>
              <ns1:rPr sz="1125" b="0" lang="da-DK">
                <ns1:solidFill>
                  <ns1:srgbClr val="635D68"/>
                </ns1:solidFill>
              </ns1:rPr>
              <ns1:t>Kildebaseret analyse af offentligt tilgængeligt materiale.</ns1:t>
            </ns1:r>
          </ns1:p>
        </ns0:txBody>
      </ns0:sp>
    </ns0:spTree>
    <ns0:extLst>
      <ns0:ext uri="{BB962C8B-B14F-4D97-AF65-F5344CB8AC3E}">
        <ns3:creationId val="737897567"/>
      </ns0:ext>
    </ns0:extLst>
  </ns0:cSld>
</ns0:sld>
</file>

<file path=ppt/slides/slide7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openxmlformats.org/drawingml/2006/chart" xmlns:ns4="http://schemas.openxmlformats.org/officeDocument/2006/relationships" xmlns:ns5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4" title="Slidetitel">
            <ns1:extLst>
              <ns1:ext uri="{FF2B5EF4-FFF2-40B4-BE49-F238E27FC236}">
                <ns2:creationId id="{7D852040-E51C-4EF4-BFFA-FC599A6E8B7E}"/>
              </ns1:ext>
            </ns1:extLst>
          </ns0:cNvPr>
          <ns0:cNvSpPr>
            <ns1:spLocks noGrp="1"/>
          </ns0:cNvSpPr>
          <ns0:nvPr>
            <ns0:ph type="title" idx="0"/>
          </ns0:nvPr>
        </ns0:nvSpPr>
        <ns0:spPr>
          <ns1:xfrm>
            <ns1:off x="685800" y="590550"/>
            <ns1:ext cx="10668000" cy="552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3600" b="1" lang="da-DK">
                <ns1:solidFill>
                  <ns1:srgbClr val="201A2B"/>
                </ns1:solidFill>
              </ns1:defRPr>
            </ns1:pPr>
            <ns1:r>
              <ns1:rPr sz="3600" b="1" lang="da-DK">
                <ns1:solidFill>
                  <ns1:srgbClr val="201A2B"/>
                </ns1:solidFill>
              </ns1:rPr>
              <ns1:t>Lokale forskelle kan ændre prioriteringen</ns1:t>
            </ns1:r>
          </ns1:p>
        </ns0:txBody>
      </ns0:sp>
      <ns0:sp>
        <ns0:nvSpPr>
          <ns0:cNvPr id="12" name="top-band-4">
            <ns1:extLst>
              <ns1:ext uri="{FF2B5EF4-FFF2-40B4-BE49-F238E27FC236}">
                <ns2:creationId id="{8BC144D1-EC63-4B13-AE63-F7C8CF131FE5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4">
            <ns1:extLst>
              <ns1:ext uri="{FF2B5EF4-FFF2-40B4-BE49-F238E27FC236}">
                <ns2:creationId id="{3DB1C705-69D7-471F-B0AE-73EFE62A6857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350" b="1" lang="da-DK">
                <ns1:solidFill>
                  <ns1:srgbClr val="6B264F"/>
                </ns1:solidFill>
              </ns1:defRPr>
            </ns1:pPr>
            <ns1:r>
              <ns1:rPr sz="1350" b="1" lang="da-DK">
                <ns1:solidFill>
                  <ns1:srgbClr val="6B264F"/>
                </ns1:solidFill>
              </ns1:rPr>
              <ns1:t>ODSHERRED 2036 · APPENDIKS</ns1:t>
            </ns1:r>
          </ns1:p>
        </ns0:txBody>
      </ns0:sp>
      <ns0:sp>
        <ns0:nvSpPr>
          <ns0:cNvPr id="3" name="page-4">
            <ns1:extLst>
              <ns1:ext uri="{FF2B5EF4-FFF2-40B4-BE49-F238E27FC236}">
                <ns2:creationId id="{8924AB78-C467-4AB8-B898-C153B70DA4C6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29375"/>
            <ns1:ext cx="4572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7</ns1:t>
            </ns1:r>
          </ns1:p>
        </ns0:txBody>
      </ns0:sp>
      <ns0:sp>
        <ns0:nvSpPr>
          <ns0:cNvPr id="4" name="footer-4">
            <ns1:extLst>
              <ns1:ext uri="{FF2B5EF4-FFF2-40B4-BE49-F238E27FC236}">
                <ns2:creationId id="{72DC62EE-989F-4E2F-B4ED-29C8C7466FD0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29375"/>
            <ns1:ext cx="91440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975" b="0" lang="da-DK">
                <ns1:solidFill>
                  <ns1:srgbClr val="635D68"/>
                </ns1:solidFill>
              </ns1:defRPr>
            </ns1:pPr>
            <ns1:r>
              <ns1:rPr sz="975" b="0" lang="da-DK">
                <ns1:solidFill>
                  <ns1:srgbClr val="635D68"/>
                </ns1:solidFill>
              </ns1:rPr>
              <ns1:t>Kommuneblik · kommuneblik.dk · kontrolleret 9. august 2026 · datagrundlag 24. juni 2026</ns1:t>
            </ns1:r>
          </ns1:p>
        </ns0:txBody>
      </ns0:sp>
      <ns0:sp>
        <ns0:nvSpPr>
          <ns0:cNvPr id="6" name="title-rule-4">
            <ns1:extLst>
              <ns1:ext uri="{FF2B5EF4-FFF2-40B4-BE49-F238E27FC236}">
                <ns2:creationId id="{A1845A3F-D574-484C-B5B0-3DFF7068B267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257300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4">
            <ns1:extLst>
              <ns1:ext uri="{FF2B5EF4-FFF2-40B4-BE49-F238E27FC236}">
                <ns2:creationId id="{B45B08F4-A417-430F-981E-691232D15899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66850"/>
            <ns1:ext cx="10477500" cy="4762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950" b="0" lang="da-DK">
                <ns1:solidFill>
                  <ns1:srgbClr val="635D68"/>
                </ns1:solidFill>
              </ns1:defRPr>
            </ns1:pPr>
            <ns1:r>
              <ns1:rPr sz="1950" b="0" lang="da-DK">
                <ns1:solidFill>
                  <ns1:srgbClr val="635D68"/>
                </ns1:solidFill>
              </ns1:rPr>
              <ns1:t>Alle viste distrikter får færre 6-16-årige og flere 80+; størrelsen varierer.</ns1:t>
            </ns1:r>
          </ns1:p>
        </ns0:txBody>
      </ns0:sp>
      <ns0:graphicFrame>
        <ns0:nvGraphicFramePr>
          <ns0:cNvPr id="21" name="Chart" title="Datadiagram på slide 7" descr="Søjlediagram. Udviklingen i 6–16 år og 80+ varierer på tværs af Odsherreds distrikter."/>
          <ns0:cNvGraphicFramePr/>
          <ns0:nvPr/>
        </ns0:nvGraphicFramePr>
        <ns0:xfrm>
          <ns1:off x="685800" y="2047875"/>
          <ns1:ext cx="8382000" cy="3810000"/>
        </ns0:xfrm>
        <ns1:graphic>
          <ns1:graphicData uri="http://schemas.openxmlformats.org/drawingml/2006/chart">
            <ns3:chart ns4:id="Rc483c198b64d427b"/>
          </ns1:graphicData>
        </ns1:graphic>
      </ns0:graphicFrame>
      <ns0:sp>
        <ns0:nvSpPr>
          <ns0:cNvPr id="9" name="slide4-takeaway">
            <ns1:extLst>
              <ns1:ext uri="{FF2B5EF4-FFF2-40B4-BE49-F238E27FC236}">
                <ns2:creationId id="{D39160C7-083E-45C1-928F-C5F80DD124C8}"/>
              </ns1:ext>
            </ns1:extLst>
          </ns0:cNvPr>
          <ns0:cNvSpPr>
            <ns1:spLocks noGrp="1"/>
          </ns0:cNvSpPr>
          <ns0:nvPr/>
        </ns0:nvSpPr>
        <ns0:spPr>
          <ns1:xfrm>
            <ns1:off x="9286875" y="2476500"/>
            <ns1:ext cx="2381250" cy="1809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950" b="1" lang="da-DK">
                <ns1:solidFill>
                  <ns1:srgbClr val="201A2B"/>
                </ns1:solidFill>
              </ns1:defRPr>
            </ns1:pPr>
            <ns1:r>
              <ns1:rPr sz="1950" b="1" lang="da-DK">
                <ns1:solidFill>
                  <ns1:srgbClr val="201A2B"/>
                </ns1:solidFill>
              </ns1:rPr>
              <ns1:t>Lokale tal viser, hvor der skal spørges videre. De afgør ikke alene lokation eller kapacitet.</ns1:t>
            </ns1:r>
          </ns1:p>
        </ns0:txBody>
      </ns0:sp>
      <ns0:sp>
        <ns0:nvSpPr>
          <ns0:cNvPr id="10" name="slide4-method">
            <ns1:extLst>
              <ns1:ext uri="{FF2B5EF4-FFF2-40B4-BE49-F238E27FC236}">
                <ns2:creationId id="{8E6763E8-595D-461B-BDE0-617E3D4C02E5}"/>
              </ns1:ext>
            </ns1:extLst>
          </ns0:cNvPr>
          <ns0:cNvSpPr>
            <ns1:spLocks noGrp="1"/>
          </ns0:cNvSpPr>
          <ns0:nvPr/>
        </ns0:nvSpPr>
        <ns0:spPr>
          <ns1:xfrm>
            <ns1:off x="9286875" y="4524375"/>
            <ns1:ext cx="2381250" cy="11430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800" b="0" lang="da-DK">
                <ns1:solidFill>
                  <ns1:srgbClr val="635D68"/>
                </ns1:solidFill>
              </ns1:defRPr>
            </ns1:pPr>
            <ns1:r>
              <ns1:rPr sz="1800" b="0" lang="da-DK">
                <ns1:solidFill>
                  <ns1:srgbClr val="635D68"/>
                </ns1:solidFill>
              </ns1:rPr>
              <ns1:t>Kun stabile grænser og synligt datacutoff kan sammenlignes.</ns1:t>
            </ns1:r>
          </ns1:p>
        </ns0:txBody>
      </ns0:sp>
      <ns0:sp>
        <ns0:nvSpPr>
          <ns0:cNvPr id="11" name="slide4-source">
            <ns1:extLst>
              <ns1:ext uri="{FF2B5EF4-FFF2-40B4-BE49-F238E27FC236}">
                <ns2:creationId id="{32E1E292-45FC-49A2-8801-61926F465B49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953125"/>
            <ns1:ext cx="7620000" cy="2095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buNone/>
              <ns1:defRPr sz="1125" b="0" lang="da-DK">
                <ns1:solidFill>
                  <ns1:srgbClr val="635D68"/>
                </ns1:solidFill>
              </ns1:defRPr>
            </ns1:pPr>
            <ns1:r>
              <ns1:rPr sz="1125" b="0" lang="da-DK">
                <ns1:solidFill>
                  <ns1:srgbClr val="635D68"/>
                </ns1:solidFill>
              </ns1:rPr>
              <ns1:t>Kilde: Odsherred Kommune, distriktsprognose 2026.</ns1:t>
            </ns1:r>
          </ns1:p>
        </ns0:txBody>
      </ns0:sp>
    </ns0:spTree>
    <ns0:extLst>
      <ns0:ext uri="{BB962C8B-B14F-4D97-AF65-F5344CB8AC3E}">
        <ns5:creationId val="325914408"/>
      </ns0:ext>
    </ns0:extLst>
  </ns0:cSld>
</ns0:sld>
</file>

<file path=ppt/theme/theme1.xml><?xml version="1.0" encoding="utf-8"?>
<ns0:theme xmlns:ns0="http://schemas.openxmlformats.org/drawingml/2006/main" name="Kommuneblik">
  <ns0:themeElements>
    <ns0:clrScheme name="Kommuneblik">
      <ns0:dk1>
        <ns0:srgbClr val="000000"/>
      </ns0:dk1>
      <ns0:lt1>
        <ns0:srgbClr val="FFFFFF"/>
      </ns0:lt1>
      <ns0:dk2>
        <ns0:srgbClr val="0E2841"/>
      </ns0:dk2>
      <ns0:lt2>
        <ns0:srgbClr val="E8E8E8"/>
      </ns0:lt2>
      <ns0:accent1>
        <ns0:srgbClr val="156082"/>
      </ns0:accent1>
      <ns0:accent2>
        <ns0:srgbClr val="E97132"/>
      </ns0:accent2>
      <ns0:accent3>
        <ns0:srgbClr val="196B24"/>
      </ns0:accent3>
      <ns0:accent4>
        <ns0:srgbClr val="0F9ED5"/>
      </ns0:accent4>
      <ns0:accent5>
        <ns0:srgbClr val="A02B93"/>
      </ns0:accent5>
      <ns0:accent6>
        <ns0:srgbClr val="4EA72E"/>
      </ns0:accent6>
      <ns0:hlink>
        <ns0:srgbClr val="467886"/>
      </ns0:hlink>
      <ns0:folHlink>
        <ns0:srgbClr val="96607D"/>
      </ns0:folHlink>
    </ns0:clrScheme>
    <ns0:fontScheme name="Office">
      <ns0:majorFont>
        <ns0:latin typeface="Calibri Light"/>
        <ns0:ea typeface="Calibri Light"/>
        <ns0:cs typeface="Calibri Light"/>
      </ns0:majorFont>
      <ns0:minorFont>
        <ns0:latin typeface="Calibri"/>
        <ns0:ea typeface="Calibri"/>
        <ns0:cs typeface="Calibri"/>
      </ns0:minorFont>
    </ns0:fontScheme>
    <ns0:fmtScheme name="Kommuneblik">
      <ns0:fillStyleLst>
        <ns0:solidFill>
          <ns0:schemeClr val="phClr"/>
        </ns0:solidFill>
        <ns0:gradFill>
          <ns0:gsLst>
            <ns0:gs pos="0">
              <ns0:schemeClr val="phClr">
                <ns0:tint val="67000"/>
                <ns0:lumMod val="110000"/>
                <ns0:satMod val="105000"/>
              </ns0:schemeClr>
            </ns0:gs>
            <ns0:gs pos="50000">
              <ns0:schemeClr val="phClr">
                <ns0:tint val="73000"/>
                <ns0:lumMod val="105000"/>
                <ns0:satMod val="103000"/>
              </ns0:schemeClr>
            </ns0:gs>
            <ns0:gs pos="100000">
              <ns0:schemeClr val="phClr">
                <ns0:tint val="81000"/>
                <ns0:lumMod val="105000"/>
                <ns0:satMod val="109000"/>
              </ns0:schemeClr>
            </ns0:gs>
          </ns0:gsLst>
          <ns0:lin ang="5400000" scaled="0"/>
        </ns0:gradFill>
        <ns0:gradFill>
          <ns0:gsLst>
            <ns0:gs pos="0">
              <ns0:schemeClr val="phClr">
                <ns0:tint val="94000"/>
                <ns0:lumMod val="102000"/>
                <ns0:satMod val="103000"/>
              </ns0:schemeClr>
            </ns0:gs>
            <ns0:gs pos="50000">
              <ns0:schemeClr val="phClr">
                <ns0:shade val="100000"/>
                <ns0:lumMod val="100000"/>
                <ns0:satMod val="110000"/>
              </ns0:schemeClr>
            </ns0:gs>
            <ns0:gs pos="100000">
              <ns0:schemeClr val="phClr">
                <ns0:shade val="78000"/>
                <ns0:lumMod val="99000"/>
                <ns0:satMod val="120000"/>
              </ns0:schemeClr>
            </ns0:gs>
          </ns0:gsLst>
          <ns0:lin ang="5400000" scaled="0"/>
        </ns0:gradFill>
      </ns0:fillStyleLst>
      <ns0:lnStyleLst>
        <ns0:ln w="12700">
          <ns0:solidFill>
            <ns0:schemeClr val="phClr"/>
          </ns0:solidFill>
          <ns0:prstDash val="solid"/>
        </ns0:ln>
        <ns0:ln w="19050">
          <ns0:solidFill>
            <ns0:schemeClr val="phClr"/>
          </ns0:solidFill>
          <ns0:prstDash val="solid"/>
        </ns0:ln>
        <ns0:ln w="25400">
          <ns0:solidFill>
            <ns0:schemeClr val="phClr"/>
          </ns0:solidFill>
          <ns0:prstDash val="solid"/>
        </ns0:ln>
      </ns0:lnStyleLst>
      <ns0:effectStyleLst>
        <ns0:effectStyle>
          <ns0:effectLst/>
        </ns0:effectStyle>
        <ns0:effectStyle>
          <ns0:effectLst/>
        </ns0:effectStyle>
        <ns0:effectStyle>
          <ns0:effectLst>
            <ns0:outerShdw blurRad="57150" dist="190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19050" dist="9525" dir="5400000">
              <ns0:srgbClr val="000000">
                <ns0:alpha val="6000"/>
              </ns0:srgbClr>
            </ns0:outerShdw>
          </ns0:effectLst>
        </ns0:effectStyle>
        <ns0:effectStyle>
          <ns0:effectLst>
            <ns0:outerShdw blurRad="28575" dist="9525" dir="5400000">
              <ns0:srgbClr val="000000">
                <ns0:alpha val="8000"/>
              </ns0:srgbClr>
            </ns0:outerShdw>
          </ns0:effectLst>
        </ns0:effectStyle>
        <ns0:effectStyle>
          <ns0:effectLst>
            <ns0:outerShdw blurRad="57150" dist="19050" dir="5400000">
              <ns0:srgbClr val="000000">
                <ns0:alpha val="10000"/>
              </ns0:srgbClr>
            </ns0:outerShdw>
          </ns0:effectLst>
        </ns0:effectStyle>
        <ns0:effectStyle>
          <ns0:effectLst>
            <ns0:outerShdw blurRad="114300" dist="38100" dir="5400000">
              <ns0:srgbClr val="000000">
                <ns0:alpha val="12000"/>
              </ns0:srgbClr>
            </ns0:outerShdw>
          </ns0:effectLst>
        </ns0:effectStyle>
        <ns0:effectStyle>
          <ns0:effectLst>
            <ns0:outerShdw blurRad="171450" dist="571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266700" dist="95250" dir="5400000">
              <ns0:srgbClr val="000000">
                <ns0:alpha val="24000"/>
              </ns0:srgbClr>
            </ns0:outerShdw>
          </ns0:effectLst>
        </ns0:effectStyle>
      </ns0:effectStyleLst>
      <ns0:bgFillStyleLst>
        <ns0:solidFill>
          <ns0:schemeClr val="phClr"/>
        </ns0:solidFill>
        <ns0:solidFill>
          <ns0:schemeClr val="phClr">
            <ns0:tint val="95000"/>
            <ns0:satMod val="170000"/>
          </ns0:schemeClr>
        </ns0:solidFill>
        <ns0:gradFill>
          <ns0:gsLst>
            <ns0:gs pos="0">
              <ns0:schemeClr val="phClr">
                <ns0:tint val="93000"/>
                <ns0:shade val="98000"/>
                <ns0:lumMod val="102000"/>
                <ns0:satMod val="150000"/>
              </ns0:schemeClr>
            </ns0:gs>
            <ns0:gs pos="50000">
              <ns0:schemeClr val="phClr">
                <ns0:tint val="98000"/>
                <ns0:shade val="90000"/>
                <ns0:lumMod val="103000"/>
                <ns0:satMod val="130000"/>
              </ns0:schemeClr>
            </ns0:gs>
            <ns0:gs pos="100000">
              <ns0:schemeClr val="phClr">
                <ns0:shade val="63000"/>
                <ns0:satMod val="120000"/>
              </ns0:schemeClr>
            </ns0:gs>
          </ns0:gsLst>
          <ns0:lin ang="5400000" scaled="0"/>
        </ns0:gradFill>
      </ns0:bgFillStyleLst>
    </ns0:fmtScheme>
  </ns0:themeElements>
</ns0:theme>
</file>

<file path=docProps/app.xml><?xml version="1.0" encoding="utf-8"?>
<ns0:Properties xmlns:ns0="http://schemas.openxmlformats.org/officeDocument/2006/extended-properties">
  <ns0:Application>Kommuneblik</ns0:Application>
  <ns0:PresentationFormat>Converted Presentation</ns0:PresentationFormat>
  <ns0:Slides>7</ns0:Slides>
  <ns0:Notes>7</ns0:Notes>
  <ns0:HiddenSlides>0</ns0:HiddenSlides>
  <ns0:SharedDoc>false</ns0:SharedDoc>
  <ns0:DocSecurity>0</ns0:DocSecurity>
  <ns0:Company>Kommuneblik</ns0:Company>
</ns0:Properties>
</file>

<file path=docProps/core.xml><?xml version="1.0" encoding="utf-8"?>
<ns0:coreProperties xmlns:dc="http://purl.org/dc/elements/1.1/" xmlns:ns0="http://schemas.openxmlformats.org/package/2006/metadata/core-properties" xmlns:ns2="http://purl.org/dc/terms/" xmlns:xsi="http://www.w3.org/2001/XMLSchema-instance">
  <dc:creator>Pelle D.</dc:creator>
  <ns0:lastModifiedBy>Kommuneblik</ns0:lastModifiedBy>
  <dc:title>Ledelses- og udvalgsoplæg: Odsherred 2036</dc:title>
  <ns2:created xsi:type="dcterms:W3CDTF">2026-08-09T16:49:38.7660000Z</ns2:created>
  <ns2:modified xsi:type="dcterms:W3CDTF">2026-08-09T16:49:38.7660000Z</ns2:modified>
  <dc:subject>Odsherred 2036 · kommuneblik.dk</dc:subject>
  <dc:description>Udgivet af Kommuneblik · https://kommuneblik.dk</dc:description>
  <dc:language>da-DK</dc:language>
</ns0:coreProperties>
</file>