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charts/chart2.xml" ContentType="application/vnd.openxmlformats-officedocument.drawingml.chart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3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0255e79a27846f5" /><Relationship Type="http://schemas.openxmlformats.org/officeDocument/2006/relationships/extended-properties" Target="/docProps/app.xml" Id="Rb280c57b3f914887" /><Relationship Type="http://schemas.openxmlformats.org/officeDocument/2006/relationships/officeDocument" Target="/ppt/presentation.xml" Id="R38578343a355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d590bf43c41de"/>
  </p:sldMasterIdLst>
  <p:notesMasterIdLst>
    <p:notesMasterId xmlns:r="http://schemas.openxmlformats.org/officeDocument/2006/relationships" r:id="Rf3413a203d4f4660"/>
  </p:notesMasterIdLst>
  <p:sldIdLst>
    <p:sldId xmlns:r="http://schemas.openxmlformats.org/officeDocument/2006/relationships" id="256" r:id="Rfec29df3f91d4615"/>
    <p:sldId xmlns:r="http://schemas.openxmlformats.org/officeDocument/2006/relationships" id="257" r:id="Rf12618b10ed44bec"/>
    <p:sldId xmlns:r="http://schemas.openxmlformats.org/officeDocument/2006/relationships" id="258" r:id="Rc668812c55de4f64"/>
    <p:sldId xmlns:r="http://schemas.openxmlformats.org/officeDocument/2006/relationships" id="259" r:id="R044167fd6f574525"/>
    <p:sldId xmlns:r="http://schemas.openxmlformats.org/officeDocument/2006/relationships" id="260" r:id="R035592c25852411a"/>
    <p:sldId xmlns:r="http://schemas.openxmlformats.org/officeDocument/2006/relationships" id="261" r:id="Rdbfc3f3449734b47"/>
    <p:sldId xmlns:r="http://schemas.openxmlformats.org/officeDocument/2006/relationships" id="262" r:id="Rb5986b8e569d4d0c"/>
    <p:sldId xmlns:r="http://schemas.openxmlformats.org/officeDocument/2006/relationships" id="263" r:id="Rf057d52d2819422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14170d5069d4bcc" /><Relationship Type="http://schemas.openxmlformats.org/officeDocument/2006/relationships/slideMaster" Target="/ppt/slideMasters/slideMaster1.xml" Id="R7ccd590bf43c41de" /><Relationship Type="http://schemas.openxmlformats.org/officeDocument/2006/relationships/notesMaster" Target="/ppt/notesMasters/notesMaster1.xml" Id="Rf3413a203d4f4660" /><Relationship Type="http://schemas.openxmlformats.org/officeDocument/2006/relationships/presProps" Target="/ppt/presProps.xml" Id="Rf0da2883dd064026" /><Relationship Type="http://schemas.openxmlformats.org/officeDocument/2006/relationships/tableStyles" Target="/ppt/tableStyles.xml" Id="R5cc02ab84bb74d01" /><Relationship Type="http://schemas.openxmlformats.org/officeDocument/2006/relationships/slide" Target="/ppt/slides/slide1.xml" Id="Rfec29df3f91d4615" /><Relationship Type="http://schemas.openxmlformats.org/officeDocument/2006/relationships/slide" Target="/ppt/slides/slide2.xml" Id="Rf12618b10ed44bec" /><Relationship Type="http://schemas.openxmlformats.org/officeDocument/2006/relationships/slide" Target="/ppt/slides/slide3.xml" Id="Rc668812c55de4f64" /><Relationship Type="http://schemas.openxmlformats.org/officeDocument/2006/relationships/slide" Target="/ppt/slides/slide4.xml" Id="R044167fd6f574525" /><Relationship Type="http://schemas.openxmlformats.org/officeDocument/2006/relationships/slide" Target="/ppt/slides/slide5.xml" Id="R035592c25852411a" /><Relationship Type="http://schemas.openxmlformats.org/officeDocument/2006/relationships/slide" Target="/ppt/slides/slide6.xml" Id="Rdbfc3f3449734b47" /><Relationship Type="http://schemas.openxmlformats.org/officeDocument/2006/relationships/slide" Target="/ppt/slides/slide7.xml" Id="Rb5986b8e569d4d0c" /><Relationship Type="http://schemas.openxmlformats.org/officeDocument/2006/relationships/slide" Target="/ppt/slides/slide8.xml" Id="Rf057d52d2819422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a4f853f6d7d4e8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ns0:theme xmlns:ns0="http://schemas.openxmlformats.org/drawingml/2006/main" name="Kommuneblik">
  <ns0:themeElements>
    <ns0:clrScheme name="Kommuneblik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467886"/>
      </ns0:hlink>
      <ns0:folHlink>
        <ns0:srgbClr val="96607D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Kommuneblik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28d398b25eb493b" /><Relationship Type="http://schemas.openxmlformats.org/officeDocument/2006/relationships/notesMaster" Target="/ppt/notesMasters/notesMaster1.xml" Id="R26da4f6e55e74d9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9507db5b17c4953" /><Relationship Type="http://schemas.openxmlformats.org/officeDocument/2006/relationships/notesMaster" Target="/ppt/notesMasters/notesMaster1.xml" Id="Re1e0db5bb863445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feed861f7ec41df" /><Relationship Type="http://schemas.openxmlformats.org/officeDocument/2006/relationships/notesMaster" Target="/ppt/notesMasters/notesMaster1.xml" Id="Rcfadc9f564b54aa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077f555b3134b7a" /><Relationship Type="http://schemas.openxmlformats.org/officeDocument/2006/relationships/notesMaster" Target="/ppt/notesMasters/notesMaster1.xml" Id="Rf4ffa7c018df4ef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57c01a27ae4c8c" /><Relationship Type="http://schemas.openxmlformats.org/officeDocument/2006/relationships/notesMaster" Target="/ppt/notesMasters/notesMaster1.xml" Id="Rbadd3184b59d4b0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d371333ac004647" /><Relationship Type="http://schemas.openxmlformats.org/officeDocument/2006/relationships/notesMaster" Target="/ppt/notesMasters/notesMaster1.xml" Id="R3ea9bb8aa5f742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2d636765e8b4077" /><Relationship Type="http://schemas.openxmlformats.org/officeDocument/2006/relationships/notesMaster" Target="/ppt/notesMasters/notesMaster1.xml" Id="R9aa40825f71a400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44e60d1c82f4dfe" /><Relationship Type="http://schemas.openxmlformats.org/officeDocument/2006/relationships/notesMaster" Target="/ppt/notesMasters/notesMaster1.xml" Id="Rb941403cd4854b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Målgruppe: ledelse og stab. Åbn med skellet mellem dokumenteret aldersforskydning og endnu ukendt servicevirkning.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- https://www.odsherred.dk/da/foelge-politik-og-udvikling/oekonomi-og-resultater/budget/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Indekser er Kommuneblik-beregninger fra de offentliggjorte primo-tal. 80+ er summen af 80-89 år og 90+ år.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Søjlerne viser procentvis ændring primo 2026 til primo 2036. Positive og negative værdier er farvekodet, men fortegn og værdier står også som tekst.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80+ er summen af 80-89 og 90+. Distriktsværdier er primo 2026 og primo 2036.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Kategorierne er Kommunebliks metode. De skal være synlige i beslutningsmaterialet, så dokumentation ikke bliver forvekslet med vurdering.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- https://www.odsherred.dk/da/foelge-politik-og-udvikling/oekonomi-og-resultater/budget/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 tre scenarier er Kommunebliks analytiske rammer. Der beregnes ikke alternative befolkningsbaner uden et dokumenteret modelgrundlag.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Arbejdsstrømmene er analytiske forslag. Der er ikke navngivet interne ejere, ressourcer eller deadlines.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- https://www.odsherred.dk/da/foelge-politik-og-udvikling/oekonomi-og-resultater/budget/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Afslut med at fordele afklaringsbehov på organisatoriske niveauer uden at opfinde navngivne ejere eller deadlines.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https://www.odsherred.dk/media/a4qmtnza/oevrigt-budgetmateriale-budget-2027-1-udsendelse-24-juni-2026.pdf</a:t>
            </a:r>
          </a:p>
          <a:p xmlns:a="http://schemas.openxmlformats.org/drawingml/2006/main">
            <a:r>
              <a:t>- https://www.odsherred.dk/da/foelge-politik-og-udvikling/oekonomi-og-resultater/budget/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15daeb90343d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c7011d8b2c94b65" /><Relationship Type="http://schemas.openxmlformats.org/officeDocument/2006/relationships/slideLayout" Target="/ppt/slideLayouts/slideLayout1.xml" Id="R4b7eea9e1a97485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eea9e1a97485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ns0:theme xmlns:ns0="http://schemas.openxmlformats.org/drawingml/2006/main" name="Kommuneblik">
  <ns0:themeElements>
    <ns0:clrScheme name="Kommuneblik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467886"/>
      </ns0:hlink>
      <ns0:folHlink>
        <ns0:srgbClr val="96607D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Kommuneblik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0b090bb5c41a5" /><Relationship Type="http://schemas.openxmlformats.org/officeDocument/2006/relationships/notesSlide" Target="/ppt/notesSlides/notesSlide1.xml" Id="R3497b197338a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17cadefd04a16" /><Relationship Type="http://schemas.openxmlformats.org/officeDocument/2006/relationships/chart" Target="/ppt/slides/charts/chart1.xml" Id="Rd03fa4e68005410b" /><Relationship Type="http://schemas.openxmlformats.org/officeDocument/2006/relationships/notesSlide" Target="/ppt/notesSlides/notesSlide2.xml" Id="Rf369793fd814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de4dfa8e465a" /><Relationship Type="http://schemas.openxmlformats.org/officeDocument/2006/relationships/chart" Target="/ppt/slides/charts/chart2.xml" Id="R0761ece7ee7544fd" /><Relationship Type="http://schemas.openxmlformats.org/officeDocument/2006/relationships/notesSlide" Target="/ppt/notesSlides/notesSlide3.xml" Id="R70fc23cd6914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daa9e67a499b" /><Relationship Type="http://schemas.openxmlformats.org/officeDocument/2006/relationships/chart" Target="/ppt/slides/charts/chart3.xml" Id="R32afd996be37401b" /><Relationship Type="http://schemas.openxmlformats.org/officeDocument/2006/relationships/notesSlide" Target="/ppt/notesSlides/notesSlide4.xml" Id="R2a37fa7ce4e9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156abb2c47d5" /><Relationship Type="http://schemas.openxmlformats.org/officeDocument/2006/relationships/notesSlide" Target="/ppt/notesSlides/notesSlide5.xml" Id="Rd19b7ec3878b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2911d23794ebf" /><Relationship Type="http://schemas.openxmlformats.org/officeDocument/2006/relationships/notesSlide" Target="/ppt/notesSlides/notesSlide6.xml" Id="R21f72d4e645b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f3619de34436" /><Relationship Type="http://schemas.openxmlformats.org/officeDocument/2006/relationships/notesSlide" Target="/ppt/notesSlides/notesSlide7.xml" Id="R2282dd1252bf431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246f4ab84bd6" /><Relationship Type="http://schemas.openxmlformats.org/officeDocument/2006/relationships/notesSlide" Target="/ppt/notesSlides/notesSlide8.xml" Id="R33e55791888149b1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I alt (indeks 2026=100)</c:v>
          </c:tx>
          <c:spPr>
            <a:ln xmlns:a="http://schemas.openxmlformats.org/drawingml/2006/main" w="38100">
              <a:solidFill>
                <a:srgbClr val="6B264F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6B264F"/>
              </a:solidFill>
            </c:spPr>
          </c:marker>
          <c:cat>
            <c:numLit>
              <c:formatCode>General</c:formatCode>
              <c:ptCount val="8"/>
              <c:pt idx="0">
                <c:v>2026</c:v>
              </c:pt>
              <c:pt idx="1">
                <c:v>2027</c:v>
              </c:pt>
              <c:pt idx="2">
                <c:v>2028</c:v>
              </c:pt>
              <c:pt idx="3">
                <c:v>2029</c:v>
              </c:pt>
              <c:pt idx="4">
                <c:v>2030</c:v>
              </c:pt>
              <c:pt idx="5">
                <c:v>2032</c:v>
              </c:pt>
              <c:pt idx="6">
                <c:v>2034</c:v>
              </c:pt>
              <c:pt idx="7">
                <c:v>2036</c:v>
              </c:pt>
            </c:numLit>
          </c:cat>
          <c:val>
            <c:numLit>
              <c:formatCode>0</c:formatCode>
              <c:ptCount val="8"/>
              <c:pt idx="0">
                <c:v>100</c:v>
              </c:pt>
              <c:pt idx="1">
                <c:v>99.65924721770664</c:v>
              </c:pt>
              <c:pt idx="2">
                <c:v>99.34662998624484</c:v>
              </c:pt>
              <c:pt idx="3">
                <c:v>98.8526947605352</c:v>
              </c:pt>
              <c:pt idx="4">
                <c:v>98.2806052269601</c:v>
              </c:pt>
              <c:pt idx="5">
                <c:v>97.18644491684381</c:v>
              </c:pt>
              <c:pt idx="6">
                <c:v>96.16418656996373</c:v>
              </c:pt>
              <c:pt idx="7">
                <c:v>95.38264349130924</c:v>
              </c:pt>
            </c:numLit>
          </c:val>
        </c:ser>
        <c:ser>
          <c:idx val="1"/>
          <c:order val="1"/>
          <c:tx>
            <c:v>80+ år (indeks 2026=100)</c:v>
          </c:tx>
          <c:spPr>
            <a:ln xmlns:a="http://schemas.openxmlformats.org/drawingml/2006/main" w="38100">
              <a:solidFill>
                <a:srgbClr val="C95D4B"/>
              </a:solidFill>
              <a:prstDash val="solid"/>
            </a:ln>
          </c:spPr>
          <c:marker>
            <c:symbol val="circle"/>
            <c:size val="6"/>
            <c:spPr>
              <a:solidFill xmlns:a="http://schemas.openxmlformats.org/drawingml/2006/main">
                <a:srgbClr val="C95D4B"/>
              </a:solidFill>
            </c:spPr>
          </c:marker>
          <c:cat>
            <c:numLit>
              <c:formatCode>General</c:formatCode>
              <c:ptCount val="8"/>
              <c:pt idx="0">
                <c:v>2026</c:v>
              </c:pt>
              <c:pt idx="1">
                <c:v>2027</c:v>
              </c:pt>
              <c:pt idx="2">
                <c:v>2028</c:v>
              </c:pt>
              <c:pt idx="3">
                <c:v>2029</c:v>
              </c:pt>
              <c:pt idx="4">
                <c:v>2030</c:v>
              </c:pt>
              <c:pt idx="5">
                <c:v>2032</c:v>
              </c:pt>
              <c:pt idx="6">
                <c:v>2034</c:v>
              </c:pt>
              <c:pt idx="7">
                <c:v>2036</c:v>
              </c:pt>
            </c:numLit>
          </c:cat>
          <c:val>
            <c:numLit>
              <c:formatCode>0</c:formatCode>
              <c:ptCount val="8"/>
              <c:pt idx="0">
                <c:v>100</c:v>
              </c:pt>
              <c:pt idx="1">
                <c:v>107.90273556231003</c:v>
              </c:pt>
              <c:pt idx="2">
                <c:v>114.99493414387032</c:v>
              </c:pt>
              <c:pt idx="3">
                <c:v>120.4322863897332</c:v>
              </c:pt>
              <c:pt idx="4">
                <c:v>124.51874366767983</c:v>
              </c:pt>
              <c:pt idx="5">
                <c:v>130.56399864910503</c:v>
              </c:pt>
              <c:pt idx="6">
                <c:v>136.84566024991557</c:v>
              </c:pt>
              <c:pt idx="7">
                <c:v>141.03343465045592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FC7C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35D68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45"/>
          <c:min val="9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0CB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Indeks (2026=100)</a:t>
                </a:r>
              </a:p>
            </c:rich>
          </c:tx>
          <c:overlay val="0"/>
        </c:title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35D68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6F1E8"/>
        </a:solidFill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125">
              <a:solidFill>
                <a:srgbClr val="201A2B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6F1E8"/>
    </a:solidFill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Ændring</c:v>
          </c:tx>
          <c:spPr>
            <a:solidFill xmlns:a="http://schemas.openxmlformats.org/drawingml/2006/main">
              <a:srgbClr val="6B264F"/>
            </a:solidFill>
          </c:spPr>
          <c:invertIfNegative val="0"/>
          <c:dPt>
            <c:idx val="0"/>
            <c:invertIfNegative val="0"/>
            <c:spPr>
              <a:solidFill xmlns:a="http://schemas.openxmlformats.org/drawingml/2006/main">
                <a:srgbClr val="6B264F"/>
              </a:solidFill>
            </c:spPr>
          </c:dPt>
          <c:dPt>
            <c:idx val="1"/>
            <c:invertIfNegative val="0"/>
            <c:spPr>
              <a:solidFill xmlns:a="http://schemas.openxmlformats.org/drawingml/2006/main">
                <a:srgbClr val="6B264F"/>
              </a:solidFill>
            </c:spPr>
          </c:dPt>
          <c:dPt>
            <c:idx val="2"/>
            <c:invertIfNegative val="0"/>
            <c:spPr>
              <a:solidFill xmlns:a="http://schemas.openxmlformats.org/drawingml/2006/main">
                <a:srgbClr val="C95D4B"/>
              </a:solidFill>
            </c:spPr>
          </c:dPt>
          <c:dPt>
            <c:idx val="3"/>
            <c:invertIfNegative val="0"/>
            <c:spPr>
              <a:solidFill xmlns:a="http://schemas.openxmlformats.org/drawingml/2006/main">
                <a:srgbClr val="C95D4B"/>
              </a:solidFill>
            </c:spPr>
          </c:dPt>
          <c:cat>
            <c:strLit>
              <c:ptCount val="4"/>
              <c:pt idx="0">
                <c:v>6–16 år</c:v>
              </c:pt>
              <c:pt idx="1">
                <c:v>25–64 år</c:v>
              </c:pt>
              <c:pt idx="2">
                <c:v>80–89 år</c:v>
              </c:pt>
              <c:pt idx="3">
                <c:v>90+ år</c:v>
              </c:pt>
            </c:strLit>
          </c:cat>
          <c:val>
            <c:numLit>
              <c:formatCode>0.0" %"</c:formatCode>
              <c:ptCount val="4"/>
              <c:pt idx="0">
                <c:v>-17.5</c:v>
              </c:pt>
              <c:pt idx="1">
                <c:v>-9.7</c:v>
              </c:pt>
              <c:pt idx="2">
                <c:v>33.8</c:v>
              </c:pt>
              <c:pt idx="3">
                <c:v>91.4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125" b="1">
                  <a:solidFill>
                    <a:srgbClr val="201A2B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FC7C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>
                <a:solidFill>
                  <a:srgbClr val="201A2B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00"/>
          <c:min val="-25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0CB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Procent</a:t>
                </a:r>
              </a:p>
            </c:rich>
          </c:tx>
          <c:overlay val="0"/>
        </c:title>
        <c:numFmt formatCode="0&quot; %&quot;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635D68"/>
                </a:solidFill>
              </a:defRPr>
            </a:pPr>
          </a:p>
        </c:txPr>
        <c:crossAx val="48650112"/>
        <c:crossBetween val="between"/>
        <c:majorUnit val="25"/>
      </c:valAx>
      <c:spPr>
        <a:solidFill xmlns:a="http://schemas.openxmlformats.org/drawingml/2006/main">
          <a:srgbClr val="F6F1E8"/>
        </a:solidFill>
      </c:spPr>
    </c:plotArea>
    <c:plotVisOnly val="1"/>
  </c:chart>
  <c:spPr>
    <a:solidFill xmlns:a="http://schemas.openxmlformats.org/drawingml/2006/main">
      <a:srgbClr val="F6F1E8"/>
    </a:solidFill>
  </c:spPr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6-16 år</c:v>
          </c:tx>
          <c:spPr>
            <a:solidFill xmlns:a="http://schemas.openxmlformats.org/drawingml/2006/main">
              <a:srgbClr val="6B264F"/>
            </a:solidFill>
          </c:spPr>
          <c:invertIfNegative val="0"/>
          <c:cat>
            <c:strLit>
              <c:ptCount val="8"/>
              <c:pt idx="0">
                <c:v>Asnæs</c:v>
              </c:pt>
              <c:pt idx="1">
                <c:v>Egebjerg</c:v>
              </c:pt>
              <c:pt idx="2">
                <c:v>Fårevejle</c:v>
              </c:pt>
              <c:pt idx="3">
                <c:v>Højby</c:v>
              </c:pt>
              <c:pt idx="4">
                <c:v>Hørve</c:v>
              </c:pt>
              <c:pt idx="5">
                <c:v>Nykøbing Sj.</c:v>
              </c:pt>
              <c:pt idx="6">
                <c:v>Odden</c:v>
              </c:pt>
              <c:pt idx="7">
                <c:v>Vig</c:v>
              </c:pt>
            </c:strLit>
          </c:cat>
          <c:val>
            <c:numLit>
              <c:formatCode>0" %"</c:formatCode>
              <c:ptCount val="8"/>
              <c:pt idx="0">
                <c:v>-16.611842105263154</c:v>
              </c:pt>
              <c:pt idx="1">
                <c:v>-15.740740740740744</c:v>
              </c:pt>
              <c:pt idx="2">
                <c:v>-15.566037735849058</c:v>
              </c:pt>
              <c:pt idx="3">
                <c:v>-17.374517374517374</c:v>
              </c:pt>
              <c:pt idx="4">
                <c:v>-22.933333333333326</c:v>
              </c:pt>
              <c:pt idx="5">
                <c:v>-14.991762767710048</c:v>
              </c:pt>
              <c:pt idx="6">
                <c:v>-29.52380952380952</c:v>
              </c:pt>
              <c:pt idx="7">
                <c:v>-17.312072892938502</c:v>
              </c:pt>
            </c:numLit>
          </c:val>
        </c:ser>
        <c:ser>
          <c:idx val="1"/>
          <c:order val="1"/>
          <c:tx>
            <c:v>80+ år</c:v>
          </c:tx>
          <c:spPr>
            <a:solidFill xmlns:a="http://schemas.openxmlformats.org/drawingml/2006/main">
              <a:srgbClr val="C95D4B"/>
            </a:solidFill>
          </c:spPr>
          <c:cat>
            <c:strLit>
              <c:ptCount val="8"/>
              <c:pt idx="0">
                <c:v>Asnæs</c:v>
              </c:pt>
              <c:pt idx="1">
                <c:v>Egebjerg</c:v>
              </c:pt>
              <c:pt idx="2">
                <c:v>Fårevejle</c:v>
              </c:pt>
              <c:pt idx="3">
                <c:v>Højby</c:v>
              </c:pt>
              <c:pt idx="4">
                <c:v>Hørve</c:v>
              </c:pt>
              <c:pt idx="5">
                <c:v>Nykøbing Sj.</c:v>
              </c:pt>
              <c:pt idx="6">
                <c:v>Odden</c:v>
              </c:pt>
              <c:pt idx="7">
                <c:v>Vig</c:v>
              </c:pt>
            </c:strLit>
          </c:cat>
          <c:val>
            <c:numLit>
              <c:formatCode>0" %"</c:formatCode>
              <c:ptCount val="8"/>
              <c:pt idx="0">
                <c:v>46</c:v>
              </c:pt>
              <c:pt idx="1">
                <c:v>29.126213592233018</c:v>
              </c:pt>
              <c:pt idx="2">
                <c:v>36.6412213740458</c:v>
              </c:pt>
              <c:pt idx="3">
                <c:v>50.144927536231876</c:v>
              </c:pt>
              <c:pt idx="4">
                <c:v>23.29545454545454</c:v>
              </c:pt>
              <c:pt idx="5">
                <c:v>42.688172043010766</c:v>
              </c:pt>
              <c:pt idx="6">
                <c:v>25.82417582417582</c:v>
              </c:pt>
              <c:pt idx="7">
                <c:v>42.172523961661334</c:v>
              </c:pt>
            </c:numLit>
          </c:val>
        </c:ser>
        <c:gapWidth val="45"/>
        <c:overlap val="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FC7C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201A2B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00"/>
          <c:min val="-4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0CB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Procentvis ændring</a:t>
                </a:r>
              </a:p>
            </c:rich>
          </c:tx>
          <c:overlay val="0"/>
        </c:title>
        <c:numFmt formatCode="0&quot; %&quot;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635D68"/>
                </a:solidFill>
              </a:defRPr>
            </a:pPr>
          </a:p>
        </c:txPr>
        <c:crossAx val="48650112"/>
        <c:crossBetween val="between"/>
        <c:majorUnit val="20"/>
      </c:valAx>
      <c:spPr>
        <a:solidFill xmlns:a="http://schemas.openxmlformats.org/drawingml/2006/main">
          <a:srgbClr val="F6F1E8"/>
        </a:solidFill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125">
              <a:solidFill>
                <a:srgbClr val="201A2B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6F1E8"/>
    </a:solidFill>
  </c:spPr>
</c:chartSpace>
</file>

<file path=ppt/slides/slide1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3" name="cover-title" title="Slidetitel">
            <ns1:extLst>
              <ns1:ext uri="{FF2B5EF4-FFF2-40B4-BE49-F238E27FC236}">
                <ns2:creationId id="{C4E328EF-F471-42D9-99F5-C763FEA7BE5E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1466850"/>
            <ns1:ext cx="7810500" cy="8382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5250" b="1">
                <ns1:solidFill>
                  <ns1:srgbClr val="201A2B"/>
                </ns1:solidFill>
              </ns1:defRPr>
            </ns1:pPr>
            <ns1:r>
              <ns1:rPr sz="5250" b="1">
                <ns1:solidFill>
                  <ns1:srgbClr val="201A2B"/>
                </ns1:solidFill>
              </ns1:rPr>
              <ns1:t>Odsherred 2036</ns1:t>
            </ns1:r>
          </ns1:p>
        </ns0:txBody>
      </ns0:sp>
      <ns0:sp>
        <ns0:nvSpPr>
          <ns0:cNvPr id="10" name="cover-band">
            <ns1:extLst>
              <ns1:ext uri="{FF2B5EF4-FFF2-40B4-BE49-F238E27FC236}">
                <ns2:creationId id="{B3AF4A62-37DE-4D9E-BB3A-3A325037BF69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2095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cover-kicker">
            <ns1:extLst>
              <ns1:ext uri="{FF2B5EF4-FFF2-40B4-BE49-F238E27FC236}">
                <ns2:creationId id="{D8BD2938-2F6F-44D7-B1C2-C053A6F3109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71500"/>
            <ns1:ext cx="619125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1">
                <ns1:solidFill>
                  <ns1:srgbClr val="6B264F"/>
                </ns1:solidFill>
              </ns1:defRPr>
            </ns1:pPr>
            <ns1:r>
              <ns1:rPr sz="1350" b="1">
                <ns1:solidFill>
                  <ns1:srgbClr val="6B264F"/>
                </ns1:solidFill>
              </ns1:rPr>
              <ns1:t>KOMMUNEBLIK · LEDELSES- OG UDVALGSOPLÆG</ns1:t>
            </ns1:r>
          </ns1:p>
        </ns0:txBody>
      </ns0:sp>
      <ns0:sp>
        <ns0:nvSpPr>
          <ns0:cNvPr id="4" name="cover-question">
            <ns1:extLst>
              <ns1:ext uri="{FF2B5EF4-FFF2-40B4-BE49-F238E27FC236}">
                <ns2:creationId id="{F5C7F35A-682E-4ADC-9088-CE32BC35EADA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495550"/>
            <ns1:ext cx="8286750" cy="876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2325" b="0">
                <ns1:solidFill>
                  <ns1:srgbClr val="635D68"/>
                </ns1:solidFill>
              </ns1:defRPr>
            </ns1:pPr>
            <ns1:r>
              <ns1:rPr sz="2325" b="0">
                <ns1:solidFill>
                  <ns1:srgbClr val="635D68"/>
                </ns1:solidFill>
              </ns1:rPr>
              <ns1:t>Hvilke prioriteringer kræver den demografiske udvikling frem mod 2036?</ns1:t>
            </ns1:r>
          </ns1:p>
        </ns0:txBody>
      </ns0:sp>
      <ns0:sp>
        <ns0:nvSpPr>
          <ns0:cNvPr id="5" name="cover-conclusion">
            <ns1:extLst>
              <ns1:ext uri="{FF2B5EF4-FFF2-40B4-BE49-F238E27FC236}">
                <ns2:creationId id="{1FC53B15-3D00-4F0B-899D-2862136944D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857625"/>
            <ns1:ext cx="10096500" cy="1381125"/>
          </ns1:xfrm>
          <ns1:prstGeom prst="rect">
            <ns1:avLst/>
          </ns1:prstGeom>
          <ns1:solidFill>
            <ns1:srgbClr val="DDE6D7"/>
          </ns1:solidFill>
          <ns1:ln w="0">
            <ns1:noFill/>
            <ns1:prstDash val="solid"/>
          </ns1:ln>
        </ns0:spPr>
      </ns0:sp>
      <ns0:sp>
        <ns0:nvSpPr>
          <ns0:cNvPr id="6" name="cover-conclusion-label">
            <ns1:extLst>
              <ns1:ext uri="{FF2B5EF4-FFF2-40B4-BE49-F238E27FC236}">
                <ns2:creationId id="{2CD08631-3BBD-4B81-AA7B-263BF21BA75B}"/>
              </ns1:ext>
            </ns1:extLst>
          </ns0:cNvPr>
          <ns0:cNvSpPr>
            <ns1:spLocks noGrp="1"/>
          </ns0:cNvSpPr>
          <ns0:nvPr/>
        </ns0:nvSpPr>
        <ns0:spPr>
          <ns1:xfrm>
            <ns1:off x="914400" y="4067175"/>
            <ns1:ext cx="17145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1">
                <ns1:solidFill>
                  <ns1:srgbClr val="6B264F"/>
                </ns1:solidFill>
              </ns1:defRPr>
            </ns1:pPr>
            <ns1:r>
              <ns1:rPr sz="1200" b="1">
                <ns1:solidFill>
                  <ns1:srgbClr val="6B264F"/>
                </ns1:solidFill>
              </ns1:rPr>
              <ns1:t>KORT SVAR</ns1:t>
            </ns1:r>
          </ns1:p>
        </ns0:txBody>
      </ns0:sp>
      <ns0:sp>
        <ns0:nvSpPr>
          <ns0:cNvPr id="7" name="cover-conclusion-text">
            <ns1:extLst>
              <ns1:ext uri="{FF2B5EF4-FFF2-40B4-BE49-F238E27FC236}">
                <ns2:creationId id="{C26ECAEF-2668-42B0-9255-283F59F93BC4}"/>
              </ns1:ext>
            </ns1:extLst>
          </ns0:cNvPr>
          <ns0:cNvSpPr>
            <ns1:spLocks noGrp="1"/>
          </ns0:cNvSpPr>
          <ns0:nvPr/>
        </ns0:nvSpPr>
        <ns0:spPr>
          <ns1:xfrm>
            <ns1:off x="914400" y="4400550"/>
            <ns1:ext cx="9334500" cy="7429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800" b="1">
                <ns1:solidFill>
                  <ns1:srgbClr val="201A2B"/>
                </ns1:solidFill>
              </ns1:defRPr>
            </ns1:pPr>
            <ns1:r>
              <ns1:rPr sz="1800" b="1">
                <ns1:solidFill>
                  <ns1:srgbClr val="201A2B"/>
                </ns1:solidFill>
              </ns1:rPr>
              <ns1:t>Færre indbyggere samlet og markant flere over 80 år skaber en tværgående planlægningsopgave, ikke et automatisk service- eller budgetresultat.</ns1:t>
            </ns1:r>
          </ns1:p>
        </ns0:txBody>
      </ns0:sp>
      <ns0:sp>
        <ns0:nvSpPr>
          <ns0:cNvPr id="8" name="cover-meta">
            <ns1:extLst>
              <ns1:ext uri="{FF2B5EF4-FFF2-40B4-BE49-F238E27FC236}">
                <ns2:creationId id="{D5435049-000F-4B0B-BFC2-F876EC5EA326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943600"/>
            <ns1:ext cx="9525000" cy="2286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125" b="0">
                <ns1:solidFill>
                  <ns1:srgbClr val="635D68"/>
                </ns1:solidFill>
              </ns1:defRPr>
            </ns1:pPr>
            <ns1:r>
              <ns1:rPr sz="1125" b="0">
                <ns1:solidFill>
                  <ns1:srgbClr val="635D68"/>
                </ns1:solidFill>
              </ns1:rPr>
              <ns1:t>Ledelse og politisk udvalg · v1.4.1 · kontrolleret 8. august 2026 · datagrundlag 24. juni 2026</ns1:t>
            </ns1:r>
          </ns1:p>
        </ns0:txBody>
      </ns0:sp>
      <ns0:sp>
        <ns0:nvSpPr>
          <ns0:cNvPr id="9" name="cover-independent">
            <ns1:extLst>
              <ns1:ext uri="{FF2B5EF4-FFF2-40B4-BE49-F238E27FC236}">
                <ns2:creationId id="{F25EE46B-622C-40A8-999D-FF3350E20896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257925"/>
            <ns1:ext cx="85725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Uafhængigt analyseprojekt baseret på offentlige kilder.</ns1:t>
            </ns1:r>
          </ns1:p>
        </ns0:txBody>
      </ns0:sp>
    </ns0:spTree>
    <ns0:extLst>
      <ns0:ext uri="{BB962C8B-B14F-4D97-AF65-F5344CB8AC3E}">
        <ns3:creationId val="1666492311"/>
      </ns0:ext>
    </ns0:extLst>
  </ns0:cSld>
</ns0:sld>
</file>

<file path=ppt/slides/slide2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drawingml/2006/chart" xmlns:ns4="http://schemas.openxmlformats.org/officeDocument/2006/relationships" xmlns:ns5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2" title="Slidetitel">
            <ns1:extLst>
              <ns1:ext uri="{FF2B5EF4-FFF2-40B4-BE49-F238E27FC236}">
                <ns2:creationId id="{29FF183C-AE0F-4AC9-9A77-4326B2FA283C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80+ vokser, mens befolkningen samlet falder</ns1:t>
            </ns1:r>
          </ns1:p>
        </ns0:txBody>
      </ns0:sp>
      <ns0:sp>
        <ns0:nvSpPr>
          <ns0:cNvPr id="13" name="top-band-2">
            <ns1:extLst>
              <ns1:ext uri="{FF2B5EF4-FFF2-40B4-BE49-F238E27FC236}">
                <ns2:creationId id="{180BFBDB-C903-42A9-9F39-35EA30863E26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2">
            <ns1:extLst>
              <ns1:ext uri="{FF2B5EF4-FFF2-40B4-BE49-F238E27FC236}">
                <ns2:creationId id="{48EF6CDF-FD64-4A17-BA14-591BE736F358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2">
            <ns1:extLst>
              <ns1:ext uri="{FF2B5EF4-FFF2-40B4-BE49-F238E27FC236}">
                <ns2:creationId id="{00E717CF-A5C0-40F7-B289-78F8F68FE4DD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2</ns1:t>
            </ns1:r>
          </ns1:p>
        </ns0:txBody>
      </ns0:sp>
      <ns0:sp>
        <ns0:nvSpPr>
          <ns0:cNvPr id="4" name="footer-2">
            <ns1:extLst>
              <ns1:ext uri="{FF2B5EF4-FFF2-40B4-BE49-F238E27FC236}">
                <ns2:creationId id="{5DD5EB86-C4C6-4FAF-A0F6-B616B380BAB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2">
            <ns1:extLst>
              <ns1:ext uri="{FF2B5EF4-FFF2-40B4-BE49-F238E27FC236}">
                <ns2:creationId id="{ED469BCC-39BB-4DFD-86DD-26DF5C1D0B3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2">
            <ns1:extLst>
              <ns1:ext uri="{FF2B5EF4-FFF2-40B4-BE49-F238E27FC236}">
                <ns2:creationId id="{15F4E522-2B6F-4DED-9F50-E21CA82EE88A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Prognosen ændrer alderssammensætningen mere end den ændrer kommunens samlede størrelse.</ns1:t>
            </ns1:r>
          </ns1:p>
        </ns0:txBody>
      </ns0:sp>
      <ns0:graphicFrame>
        <ns0:nvGraphicFramePr>
          <ns0:cNvPr id="20" name="Chart" title="Datadiagram på slide 2" descr="Linjediagram. Den samlede befolkning falder svagt, mens gruppen 80+ stiger markant fra 2026 til 2036."/>
          <ns0:cNvGraphicFramePr/>
          <ns0:nvPr/>
        </ns0:nvGraphicFramePr>
        <ns0:xfrm>
          <ns1:off x="685800" y="2190750"/>
          <ns1:ext cx="7239000" cy="3429000"/>
        </ns0:xfrm>
        <ns1:graphic>
          <ns1:graphicData uri="http://schemas.openxmlformats.org/drawingml/2006/chart">
            <ns3:chart ns4:id="Rd03fa4e68005410b"/>
          </ns1:graphicData>
        </ns1:graphic>
      </ns0:graphicFrame>
      <ns0:sp>
        <ns0:nvSpPr>
          <ns0:cNvPr id="9" name="slide2-callout">
            <ns1:extLst>
              <ns1:ext uri="{FF2B5EF4-FFF2-40B4-BE49-F238E27FC236}">
                <ns2:creationId id="{8515A599-3031-48C1-AFEA-A6706DE64805}"/>
              </ns1:ext>
            </ns1:extLst>
          </ns0:cNvPr>
          <ns0:cNvSpPr>
            <ns1:spLocks noGrp="1"/>
          </ns0:cNvSpPr>
          <ns0:nvPr/>
        </ns0:nvSpPr>
        <ns0:spPr>
          <ns1:xfrm>
            <ns1:off x="8524875" y="2667000"/>
            <ns1:ext cx="2381250" cy="7810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4350" b="1">
                <ns1:solidFill>
                  <ns1:srgbClr val="C95D4B"/>
                </ns1:solidFill>
              </ns1:defRPr>
            </ns1:pPr>
            <ns1:r>
              <ns1:rPr sz="4350" b="1">
                <ns1:solidFill>
                  <ns1:srgbClr val="C95D4B"/>
                </ns1:solidFill>
              </ns1:rPr>
              <ns1:t>+1.215</ns1:t>
            </ns1:r>
          </ns1:p>
        </ns0:txBody>
      </ns0:sp>
      <ns0:sp>
        <ns0:nvSpPr>
          <ns0:cNvPr id="10" name="slide2-callout-label">
            <ns1:extLst>
              <ns1:ext uri="{FF2B5EF4-FFF2-40B4-BE49-F238E27FC236}">
                <ns2:creationId id="{3B6DB938-4DC7-47C0-942C-3FED13460C9B}"/>
              </ns1:ext>
            </ns1:extLst>
          </ns0:cNvPr>
          <ns0:cNvSpPr>
            <ns1:spLocks noGrp="1"/>
          </ns0:cNvSpPr>
          <ns0:nvPr/>
        </ns0:nvSpPr>
        <ns0:spPr>
          <ns1:xfrm>
            <ns1:off x="8524875" y="3448050"/>
            <ns1:ext cx="2571750" cy="666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575" b="0">
                <ns1:solidFill>
                  <ns1:srgbClr val="201A2B"/>
                </ns1:solidFill>
              </ns1:defRPr>
            </ns1:pPr>
            <ns1:r>
              <ns1:rPr sz="1575" b="0">
                <ns1:solidFill>
                  <ns1:srgbClr val="201A2B"/>
                </ns1:solidFill>
              </ns1:rPr>
              <ns1:t>flere borgere på 80+ år</ns1:t>
            </ns1:r>
          </ns1:p>
          <ns1:p>
            <ns1:pPr algn="l">
              <ns1:defRPr sz="1575" b="0">
                <ns1:solidFill>
                  <ns1:srgbClr val="201A2B"/>
                </ns1:solidFill>
              </ns1:defRPr>
            </ns1:pPr>
            <ns1:r>
              <ns1:rPr sz="1575" b="0">
                <ns1:solidFill>
                  <ns1:srgbClr val="201A2B"/>
                </ns1:solidFill>
              </ns1:rPr>
              <ns1:t>primo 2026 til primo 2036</ns1:t>
            </ns1:r>
          </ns1:p>
        </ns0:txBody>
      </ns0:sp>
      <ns0:sp>
        <ns0:nvSpPr>
          <ns0:cNvPr id="11" name="slide2-limit">
            <ns1:extLst>
              <ns1:ext uri="{FF2B5EF4-FFF2-40B4-BE49-F238E27FC236}">
                <ns2:creationId id="{DD52EE00-0F67-4FFE-85DA-204EA0D0F533}"/>
              </ns1:ext>
            </ns1:extLst>
          </ns0:cNvPr>
          <ns0:cNvSpPr>
            <ns1:spLocks noGrp="1"/>
          </ns0:cNvSpPr>
          <ns0:nvPr/>
        </ns0:nvSpPr>
        <ns0:spPr>
          <ns1:xfrm>
            <ns1:off x="8524875" y="4495800"/>
            <ns1:ext cx="2714625" cy="7810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0">
                <ns1:solidFill>
                  <ns1:srgbClr val="635D68"/>
                </ns1:solidFill>
              </ns1:defRPr>
            </ns1:pPr>
            <ns1:r>
              <ns1:rPr sz="1350" b="0">
                <ns1:solidFill>
                  <ns1:srgbClr val="635D68"/>
                </ns1:solidFill>
              </ns1:rPr>
              <ns1:t>Beregnet resultat. Indekset beskriver befolkningen, ikke brug, kapacitet, bemanding eller udgift.</ns1:t>
            </ns1:r>
          </ns1:p>
        </ns0:txBody>
      </ns0:sp>
      <ns0:sp>
        <ns0:nvSpPr>
          <ns0:cNvPr id="12" name="slide2-source">
            <ns1:extLst>
              <ns1:ext uri="{FF2B5EF4-FFF2-40B4-BE49-F238E27FC236}">
                <ns2:creationId id="{FC2D3756-59DC-4709-A732-C94F06AE539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753100"/>
            <ns1:ext cx="85725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Kilde: Odsherred Kommune, Befolkningsprognose 2026. Primo-tal.</ns1:t>
            </ns1:r>
          </ns1:p>
        </ns0:txBody>
      </ns0:sp>
    </ns0:spTree>
    <ns0:extLst>
      <ns0:ext uri="{BB962C8B-B14F-4D97-AF65-F5344CB8AC3E}">
        <ns5:creationId val="1477416009"/>
      </ns0:ext>
    </ns0:extLst>
  </ns0:cSld>
</ns0:sld>
</file>

<file path=ppt/slides/slide3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drawingml/2006/chart" xmlns:ns4="http://schemas.openxmlformats.org/officeDocument/2006/relationships" xmlns:ns5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3" title="Slidetitel">
            <ns1:extLst>
              <ns1:ext uri="{FF2B5EF4-FFF2-40B4-BE49-F238E27FC236}">
                <ns2:creationId id="{5FCC5D75-84E9-4107-AA62-0BC8A57C9FFC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Den største forskydning ligger i yderpunkterne</ns1:t>
            </ns1:r>
          </ns1:p>
        </ns0:txBody>
      </ns0:sp>
      <ns0:sp>
        <ns0:nvSpPr>
          <ns0:cNvPr id="14" name="top-band-3">
            <ns1:extLst>
              <ns1:ext uri="{FF2B5EF4-FFF2-40B4-BE49-F238E27FC236}">
                <ns2:creationId id="{8811338B-BE0C-4895-8955-A7F3334173D1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3">
            <ns1:extLst>
              <ns1:ext uri="{FF2B5EF4-FFF2-40B4-BE49-F238E27FC236}">
                <ns2:creationId id="{33E7652F-95F4-43D1-95ED-822976E24937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3">
            <ns1:extLst>
              <ns1:ext uri="{FF2B5EF4-FFF2-40B4-BE49-F238E27FC236}">
                <ns2:creationId id="{44B45728-355B-4CB6-BDB7-2A5662EB01EC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3</ns1:t>
            </ns1:r>
          </ns1:p>
        </ns0:txBody>
      </ns0:sp>
      <ns0:sp>
        <ns0:nvSpPr>
          <ns0:cNvPr id="4" name="footer-3">
            <ns1:extLst>
              <ns1:ext uri="{FF2B5EF4-FFF2-40B4-BE49-F238E27FC236}">
                <ns2:creationId id="{4C23DB1C-BC29-43BC-B325-EA95B428004F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3">
            <ns1:extLst>
              <ns1:ext uri="{FF2B5EF4-FFF2-40B4-BE49-F238E27FC236}">
                <ns2:creationId id="{9E77F2F7-5B78-46C8-BC31-A544D25FA43C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3">
            <ns1:extLst>
              <ns1:ext uri="{FF2B5EF4-FFF2-40B4-BE49-F238E27FC236}">
                <ns2:creationId id="{4DE96817-6DC6-4DF0-8F09-7301E3321D43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Procentvis ændring fra primo 2026 til primo 2036 viser forskellige planlægningsretninger.</ns1:t>
            </ns1:r>
          </ns1:p>
        </ns0:txBody>
      </ns0:sp>
      <ns0:graphicFrame>
        <ns0:nvGraphicFramePr>
          <ns0:cNvPr id="21" name="Chart" title="Datadiagram på slide 3" descr="Søjlediagram. 6–16 år og 25–64 år falder, mens 80–89 år og 90+ år stiger fra 2026 til 2036."/>
          <ns0:cNvGraphicFramePr/>
          <ns0:nvPr/>
        </ns0:nvGraphicFramePr>
        <ns0:xfrm>
          <ns1:off x="685800" y="2171700"/>
          <ns1:ext cx="7239000" cy="3429000"/>
        </ns0:xfrm>
        <ns1:graphic>
          <ns1:graphicData uri="http://schemas.openxmlformats.org/drawingml/2006/chart">
            <ns3:chart ns4:id="R0761ece7ee7544fd"/>
          </ns1:graphicData>
        </ns1:graphic>
      </ns0:graphicFrame>
      <ns0:sp>
        <ns0:nvSpPr>
          <ns0:cNvPr id="9" name="slide3-question-label">
            <ns1:extLst>
              <ns1:ext uri="{FF2B5EF4-FFF2-40B4-BE49-F238E27FC236}">
                <ns2:creationId id="{20881037-BAAF-448B-939E-FCBC297D9BE6}"/>
              </ns1:ext>
            </ns1:extLst>
          </ns0:cNvPr>
          <ns0:cNvSpPr>
            <ns1:spLocks noGrp="1"/>
          </ns0:cNvSpPr>
          <ns0:nvPr/>
        </ns0:nvSpPr>
        <ns0:spPr>
          <ns1:xfrm>
            <ns1:off x="8572500" y="2381250"/>
            <ns1:ext cx="276225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1">
                <ns1:solidFill>
                  <ns1:srgbClr val="6B264F"/>
                </ns1:solidFill>
              </ns1:defRPr>
            </ns1:pPr>
            <ns1:r>
              <ns1:rPr sz="1275" b="1">
                <ns1:solidFill>
                  <ns1:srgbClr val="6B264F"/>
                </ns1:solidFill>
              </ns1:rPr>
              <ns1:t>BESLUTNINGSSPØRGSMÅL</ns1:t>
            </ns1:r>
          </ns1:p>
        </ns0:txBody>
      </ns0:sp>
      <ns0:sp>
        <ns0:nvSpPr>
          <ns0:cNvPr id="10" name="slide3-question">
            <ns1:extLst>
              <ns1:ext uri="{FF2B5EF4-FFF2-40B4-BE49-F238E27FC236}">
                <ns2:creationId id="{877EC82F-52C2-4A1B-85EC-3948946DF217}"/>
              </ns1:ext>
            </ns1:extLst>
          </ns0:cNvPr>
          <ns0:cNvSpPr>
            <ns1:spLocks noGrp="1"/>
          </ns0:cNvSpPr>
          <ns0:nvPr/>
        </ns0:nvSpPr>
        <ns0:spPr>
          <ns1:xfrm>
            <ns1:off x="8572500" y="2800350"/>
            <ns1:ext cx="2762250" cy="12001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201A2B"/>
                </ns1:solidFill>
              </ns1:defRPr>
            </ns1:pPr>
            <ns1:r>
              <ns1:rPr sz="1725" b="1">
                <ns1:solidFill>
                  <ns1:srgbClr val="201A2B"/>
                </ns1:solidFill>
              </ns1:rPr>
              <ns1:t>Hvor kan kapacitet og arbejdsgange justeres etapevis, når bedre behovsdata foreligger?</ns1:t>
            </ns1:r>
          </ns1:p>
        </ns0:txBody>
      </ns0:sp>
      <ns0:sp>
        <ns0:nvSpPr>
          <ns0:cNvPr id="11" name="slide3-unknown-bg">
            <ns1:extLst>
              <ns1:ext uri="{FF2B5EF4-FFF2-40B4-BE49-F238E27FC236}">
                <ns2:creationId id="{522996C2-355B-49C0-BA70-82E993B3C2E1}"/>
              </ns1:ext>
            </ns1:extLst>
          </ns0:cNvPr>
          <ns0:cNvSpPr>
            <ns1:spLocks noGrp="1"/>
          </ns0:cNvSpPr>
          <ns0:nvPr/>
        </ns0:nvSpPr>
        <ns0:spPr>
          <ns1:xfrm>
            <ns1:off x="8572500" y="4362450"/>
            <ns1:ext cx="2667000" cy="952500"/>
          </ns1:xfrm>
          <ns1:prstGeom prst="rect">
            <ns1:avLst/>
          </ns1:prstGeom>
          <ns1:solidFill>
            <ns1:srgbClr val="AFCFDF"/>
          </ns1:solidFill>
          <ns1:ln w="0">
            <ns1:noFill/>
            <ns1:prstDash val="solid"/>
          </ns1:ln>
        </ns0:spPr>
      </ns0:sp>
      <ns0:sp>
        <ns0:nvSpPr>
          <ns0:cNvPr id="12" name="slide3-unknown">
            <ns1:extLst>
              <ns1:ext uri="{FF2B5EF4-FFF2-40B4-BE49-F238E27FC236}">
                <ns2:creationId id="{ABF14B4C-511E-414D-B3BA-DFC9EE58DFCF}"/>
              </ns1:ext>
            </ns1:extLst>
          </ns0:cNvPr>
          <ns0:cNvSpPr>
            <ns1:spLocks noGrp="1"/>
          </ns0:cNvSpPr>
          <ns0:nvPr/>
        </ns0:nvSpPr>
        <ns0:spPr>
          <ns1:xfrm>
            <ns1:off x="8763000" y="4533900"/>
            <ns1:ext cx="2333625" cy="666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0">
                <ns1:solidFill>
                  <ns1:srgbClr val="201A2B"/>
                </ns1:solidFill>
              </ns1:defRPr>
            </ns1:pPr>
            <ns1:r>
              <ns1:rPr sz="1350" b="0">
                <ns1:solidFill>
                  <ns1:srgbClr val="201A2B"/>
                </ns1:solidFill>
              </ns1:rPr>
              <ns1:t>Kræver intern afklaring:</ns1:t>
            </ns1:r>
          </ns1:p>
          <ns1:p>
            <ns1:pPr algn="l">
              <ns1:defRPr sz="1350" b="0">
                <ns1:solidFill>
                  <ns1:srgbClr val="201A2B"/>
                </ns1:solidFill>
              </ns1:defRPr>
            </ns1:pPr>
            <ns1:r>
              <ns1:rPr sz="1350" b="0">
                <ns1:solidFill>
                  <ns1:srgbClr val="201A2B"/>
                </ns1:solidFill>
              </ns1:rPr>
              <ns1:t>brug · kapacitet · kvalitet · bemanding · økonomi</ns1:t>
            </ns1:r>
          </ns1:p>
        </ns0:txBody>
      </ns0:sp>
      <ns0:sp>
        <ns0:nvSpPr>
          <ns0:cNvPr id="13" name="slide3-source">
            <ns1:extLst>
              <ns1:ext uri="{FF2B5EF4-FFF2-40B4-BE49-F238E27FC236}">
                <ns2:creationId id="{E9E0E897-3831-4D5C-97FB-5C05134AA4C2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753100"/>
            <ns1:ext cx="76200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Kilde: Odsherred Kommune. Beregning: Kommuneblik.</ns1:t>
            </ns1:r>
          </ns1:p>
        </ns0:txBody>
      </ns0:sp>
    </ns0:spTree>
    <ns0:extLst>
      <ns0:ext uri="{BB962C8B-B14F-4D97-AF65-F5344CB8AC3E}">
        <ns5:creationId val="48116851"/>
      </ns0:ext>
    </ns0:extLst>
  </ns0:cSld>
</ns0:sld>
</file>

<file path=ppt/slides/slide4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openxmlformats.org/drawingml/2006/chart" xmlns:ns4="http://schemas.openxmlformats.org/officeDocument/2006/relationships" xmlns:ns5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4" title="Slidetitel">
            <ns1:extLst>
              <ns1:ext uri="{FF2B5EF4-FFF2-40B4-BE49-F238E27FC236}">
                <ns2:creationId id="{E0DC15E6-DB57-4E1A-A12A-97033B7B4E92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Kommunetotalen skjuler lokal variation</ns1:t>
            </ns1:r>
          </ns1:p>
        </ns0:txBody>
      </ns0:sp>
      <ns0:sp>
        <ns0:nvSpPr>
          <ns0:cNvPr id="12" name="top-band-4">
            <ns1:extLst>
              <ns1:ext uri="{FF2B5EF4-FFF2-40B4-BE49-F238E27FC236}">
                <ns2:creationId id="{7A465EE4-05A8-4C5C-810B-578228AD24F7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4">
            <ns1:extLst>
              <ns1:ext uri="{FF2B5EF4-FFF2-40B4-BE49-F238E27FC236}">
                <ns2:creationId id="{18BC22F4-9E4C-4FE2-A1B3-3EC00E38D4F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4">
            <ns1:extLst>
              <ns1:ext uri="{FF2B5EF4-FFF2-40B4-BE49-F238E27FC236}">
                <ns2:creationId id="{B646F02A-DF4E-4402-BED4-F17AD0B352F0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4</ns1:t>
            </ns1:r>
          </ns1:p>
        </ns0:txBody>
      </ns0:sp>
      <ns0:sp>
        <ns0:nvSpPr>
          <ns0:cNvPr id="4" name="footer-4">
            <ns1:extLst>
              <ns1:ext uri="{FF2B5EF4-FFF2-40B4-BE49-F238E27FC236}">
                <ns2:creationId id="{04A0EE57-19AE-4EDC-8444-F63F6CE8BF0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4">
            <ns1:extLst>
              <ns1:ext uri="{FF2B5EF4-FFF2-40B4-BE49-F238E27FC236}">
                <ns2:creationId id="{4B41A948-2EF7-4250-A8AE-D3FA643853B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4">
            <ns1:extLst>
              <ns1:ext uri="{FF2B5EF4-FFF2-40B4-BE49-F238E27FC236}">
                <ns2:creationId id="{4E837D7D-CD1C-4F58-930F-9257C53E108A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I alle viste distrikter falder 6–16-årige, mens 80+ vokser. Størrelsen varierer.</ns1:t>
            </ns1:r>
          </ns1:p>
        </ns0:txBody>
      </ns0:sp>
      <ns0:graphicFrame>
        <ns0:nvGraphicFramePr>
          <ns0:cNvPr id="19" name="Chart" title="Datadiagram på slide 4" descr="Søjlediagram. Udviklingen i 6–16 år og 80+ varierer på tværs af Odsherreds distrikter."/>
          <ns0:cNvGraphicFramePr/>
          <ns0:nvPr/>
        </ns0:nvGraphicFramePr>
        <ns0:xfrm>
          <ns1:off x="685800" y="2190750"/>
          <ns1:ext cx="8096250" cy="3524250"/>
        </ns0:xfrm>
        <ns1:graphic>
          <ns1:graphicData uri="http://schemas.openxmlformats.org/drawingml/2006/chart">
            <ns3:chart ns4:id="R32afd996be37401b"/>
          </ns1:graphicData>
        </ns1:graphic>
      </ns0:graphicFrame>
      <ns0:sp>
        <ns0:nvSpPr>
          <ns0:cNvPr id="9" name="slide4-takeaway">
            <ns1:extLst>
              <ns1:ext uri="{FF2B5EF4-FFF2-40B4-BE49-F238E27FC236}">
                <ns2:creationId id="{76F05FAE-9804-4A0E-9EDC-C47A2C1941B5}"/>
              </ns1:ext>
            </ns1:extLst>
          </ns0:cNvPr>
          <ns0:cNvSpPr>
            <ns1:spLocks noGrp="1"/>
          </ns0:cNvSpPr>
          <ns0:nvPr/>
        </ns0:nvSpPr>
        <ns0:spPr>
          <ns1:xfrm>
            <ns1:off x="9191625" y="2571750"/>
            <ns1:ext cx="2286000" cy="1390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1">
                <ns1:solidFill>
                  <ns1:srgbClr val="201A2B"/>
                </ns1:solidFill>
              </ns1:defRPr>
            </ns1:pPr>
            <ns1:r>
              <ns1:rPr sz="1650" b="1">
                <ns1:solidFill>
                  <ns1:srgbClr val="201A2B"/>
                </ns1:solidFill>
              </ns1:rPr>
              <ns1:t>Lokale tal viser, hvor der skal spørges videre. De afgør ikke alene lokation, kapacitet eller serviceniveau.</ns1:t>
            </ns1:r>
          </ns1:p>
        </ns0:txBody>
      </ns0:sp>
      <ns0:sp>
        <ns0:nvSpPr>
          <ns0:cNvPr id="10" name="slide4-method">
            <ns1:extLst>
              <ns1:ext uri="{FF2B5EF4-FFF2-40B4-BE49-F238E27FC236}">
                <ns2:creationId id="{1DB5A5DD-086A-456D-A9F3-BA68CD095E29}"/>
              </ns1:ext>
            </ns1:extLst>
          </ns0:cNvPr>
          <ns0:cNvSpPr>
            <ns1:spLocks noGrp="1"/>
          </ns0:cNvSpPr>
          <ns0:nvPr/>
        </ns0:nvSpPr>
        <ns0:spPr>
          <ns1:xfrm>
            <ns1:off x="9191625" y="4286250"/>
            <ns1:ext cx="2286000" cy="8572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0">
                <ns1:solidFill>
                  <ns1:srgbClr val="635D68"/>
                </ns1:solidFill>
              </ns1:defRPr>
            </ns1:pPr>
            <ns1:r>
              <ns1:rPr sz="1350" b="0">
                <ns1:solidFill>
                  <ns1:srgbClr val="635D68"/>
                </ns1:solidFill>
              </ns1:rPr>
              <ns1:t>Sammenlign kun med stabile distriktsdefinitioner og synlige datacutoff.</ns1:t>
            </ns1:r>
          </ns1:p>
        </ns0:txBody>
      </ns0:sp>
      <ns0:sp>
        <ns0:nvSpPr>
          <ns0:cNvPr id="11" name="slide4-source">
            <ns1:extLst>
              <ns1:ext uri="{FF2B5EF4-FFF2-40B4-BE49-F238E27FC236}">
                <ns2:creationId id="{EAC16969-DA02-496A-8385-28B8D010C89F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829300"/>
            <ns1:ext cx="762000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Kilde: Odsherred Kommune, distriktsprognose 2026.</ns1:t>
            </ns1:r>
          </ns1:p>
        </ns0:txBody>
      </ns0:sp>
    </ns0:spTree>
    <ns0:extLst>
      <ns0:ext uri="{BB962C8B-B14F-4D97-AF65-F5344CB8AC3E}">
        <ns5:creationId val="259289003"/>
      </ns0:ext>
    </ns0:extLst>
  </ns0:cSld>
</ns0:sld>
</file>

<file path=ppt/slides/slide5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5" title="Slidetitel">
            <ns1:extLst>
              <ns1:ext uri="{FF2B5EF4-FFF2-40B4-BE49-F238E27FC236}">
                <ns2:creationId id="{5650873D-6D74-4526-8C4C-24377F559E07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Hold fire forskellige udsagn adskilt</ns1:t>
            </ns1:r>
          </ns1:p>
        </ns0:txBody>
      </ns0:sp>
      <ns0:sp>
        <ns0:nvSpPr>
          <ns0:cNvPr id="22" name="top-band-5">
            <ns1:extLst>
              <ns1:ext uri="{FF2B5EF4-FFF2-40B4-BE49-F238E27FC236}">
                <ns2:creationId id="{27F161B7-DD37-4435-AE00-43571A1E009B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5">
            <ns1:extLst>
              <ns1:ext uri="{FF2B5EF4-FFF2-40B4-BE49-F238E27FC236}">
                <ns2:creationId id="{1C74DAEE-517A-495D-9D40-A7A20E37473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5">
            <ns1:extLst>
              <ns1:ext uri="{FF2B5EF4-FFF2-40B4-BE49-F238E27FC236}">
                <ns2:creationId id="{7B9BC88D-72D9-4728-9A6B-481EB795D32F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5</ns1:t>
            </ns1:r>
          </ns1:p>
        </ns0:txBody>
      </ns0:sp>
      <ns0:sp>
        <ns0:nvSpPr>
          <ns0:cNvPr id="4" name="footer-5">
            <ns1:extLst>
              <ns1:ext uri="{FF2B5EF4-FFF2-40B4-BE49-F238E27FC236}">
                <ns2:creationId id="{F48D6628-B8AE-498D-920B-2C8B82E552DC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5">
            <ns1:extLst>
              <ns1:ext uri="{FF2B5EF4-FFF2-40B4-BE49-F238E27FC236}">
                <ns2:creationId id="{ADBAA3E0-A110-4C6C-BA0F-1BE537A464E8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5">
            <ns1:extLst>
              <ns1:ext uri="{FF2B5EF4-FFF2-40B4-BE49-F238E27FC236}">
                <ns2:creationId id="{FCA042AE-8E05-4072-BAFA-AB4E86674A2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En prognose kan være beslutningsrelevant uden at blive behandlet som sikkerhed eller effekt.</ns1:t>
            </ns1:r>
          </ns1:p>
        </ns0:txBody>
      </ns0:sp>
      <ns0:sp>
        <ns0:nvSpPr>
          <ns0:cNvPr id="8" name="slide5-fill-0">
            <ns1:extLst>
              <ns1:ext uri="{FF2B5EF4-FFF2-40B4-BE49-F238E27FC236}">
                <ns2:creationId id="{BDD143FA-797E-456D-878F-07507BCD695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362200"/>
            <ns1:ext cx="2381250" cy="628650"/>
          </ns1:xfrm>
          <ns1:prstGeom prst="rect">
            <ns1:avLst/>
          </ns1:prstGeom>
          <ns1:solidFill>
            <ns1:srgbClr val="AFCFDF"/>
          </ns1:solidFill>
          <ns1:ln w="0">
            <ns1:noFill/>
            <ns1:prstDash val="solid"/>
          </ns1:ln>
        </ns0:spPr>
      </ns0:sp>
      <ns0:sp>
        <ns0:nvSpPr>
          <ns0:cNvPr id="9" name="slide5-label-0">
            <ns1:extLst>
              <ns1:ext uri="{FF2B5EF4-FFF2-40B4-BE49-F238E27FC236}">
                <ns2:creationId id="{85BF74B6-395F-412E-B9D8-499C92994FD7}"/>
              </ns1:ext>
            </ns1:extLst>
          </ns0:cNvPr>
          <ns0:cNvSpPr>
            <ns1:spLocks noGrp="1"/>
          </ns0:cNvSpPr>
          <ns0:nvPr/>
        </ns0:nvSpPr>
        <ns0:spPr>
          <ns1:xfrm>
            <ns1:off x="857250" y="2562225"/>
            <ns1:ext cx="2038350" cy="238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275" b="1">
                <ns1:solidFill>
                  <ns1:srgbClr val="201A2B"/>
                </ns1:solidFill>
              </ns1:defRPr>
            </ns1:pPr>
            <ns1:r>
              <ns1:rPr sz="1275" b="1">
                <ns1:solidFill>
                  <ns1:srgbClr val="201A2B"/>
                </ns1:solidFill>
              </ns1:rPr>
              <ns1:t>DOKUMENTERET</ns1:t>
            </ns1:r>
          </ns1:p>
        </ns0:txBody>
      </ns0:sp>
      <ns0:sp>
        <ns0:nvSpPr>
          <ns0:cNvPr id="10" name="slide5-text-0">
            <ns1:extLst>
              <ns1:ext uri="{FF2B5EF4-FFF2-40B4-BE49-F238E27FC236}">
                <ns2:creationId id="{B39F015C-43C3-49AB-9D1C-C95F9D3D9B5F}"/>
              </ns1:ext>
            </ns1:extLst>
          </ns0:cNvPr>
          <ns0:cNvSpPr>
            <ns1:spLocks noGrp="1"/>
          </ns0:cNvSpPr>
          <ns0:nvPr/>
        </ns0:nvSpPr>
        <ns0:spPr>
          <ns1:xfrm>
            <ns1:off x="742950" y="3333750"/>
            <ns1:ext cx="2266950" cy="1447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425" b="0">
                <ns1:solidFill>
                  <ns1:srgbClr val="201A2B"/>
                </ns1:solidFill>
              </ns1:defRPr>
            </ns1:pPr>
            <ns1:r>
              <ns1:rPr sz="1425" b="0">
                <ns1:solidFill>
                  <ns1:srgbClr val="201A2B"/>
                </ns1:solidFill>
              </ns1:rPr>
              <ns1:t>Officiel prognose, aldersgrupper, distrikter, boligprogram og modelbeskrivelse.</ns1:t>
            </ns1:r>
          </ns1:p>
        </ns0:txBody>
      </ns0:sp>
      <ns0:sp>
        <ns0:nvSpPr>
          <ns0:cNvPr id="11" name="slide5-fill-1">
            <ns1:extLst>
              <ns1:ext uri="{FF2B5EF4-FFF2-40B4-BE49-F238E27FC236}">
                <ns2:creationId id="{40C15525-763F-4C97-BA25-F3D9C5EB8214}"/>
              </ns1:ext>
            </ns1:extLst>
          </ns0:cNvPr>
          <ns0:cNvSpPr>
            <ns1:spLocks noGrp="1"/>
          </ns0:cNvSpPr>
          <ns0:nvPr/>
        </ns0:nvSpPr>
        <ns0:spPr>
          <ns1:xfrm>
            <ns1:off x="3429000" y="2362200"/>
            <ns1:ext cx="2381250" cy="628650"/>
          </ns1:xfrm>
          <ns1:prstGeom prst="rect">
            <ns1:avLst/>
          </ns1:prstGeom>
          <ns1:solidFill>
            <ns1:srgbClr val="DDE6D7"/>
          </ns1:solidFill>
          <ns1:ln w="0">
            <ns1:noFill/>
            <ns1:prstDash val="solid"/>
          </ns1:ln>
        </ns0:spPr>
      </ns0:sp>
      <ns0:sp>
        <ns0:nvSpPr>
          <ns0:cNvPr id="12" name="slide5-label-1">
            <ns1:extLst>
              <ns1:ext uri="{FF2B5EF4-FFF2-40B4-BE49-F238E27FC236}">
                <ns2:creationId id="{2CF7DCD2-AF80-45D8-806C-2D46F9BB3073}"/>
              </ns1:ext>
            </ns1:extLst>
          </ns0:cNvPr>
          <ns0:cNvSpPr>
            <ns1:spLocks noGrp="1"/>
          </ns0:cNvSpPr>
          <ns0:nvPr/>
        </ns0:nvSpPr>
        <ns0:spPr>
          <ns1:xfrm>
            <ns1:off x="3600450" y="2562225"/>
            <ns1:ext cx="2038350" cy="238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275" b="1">
                <ns1:solidFill>
                  <ns1:srgbClr val="201A2B"/>
                </ns1:solidFill>
              </ns1:defRPr>
            </ns1:pPr>
            <ns1:r>
              <ns1:rPr sz="1275" b="1">
                <ns1:solidFill>
                  <ns1:srgbClr val="201A2B"/>
                </ns1:solidFill>
              </ns1:rPr>
              <ns1:t>BEREGNET</ns1:t>
            </ns1:r>
          </ns1:p>
        </ns0:txBody>
      </ns0:sp>
      <ns0:sp>
        <ns0:nvSpPr>
          <ns0:cNvPr id="13" name="slide5-text-1">
            <ns1:extLst>
              <ns1:ext uri="{FF2B5EF4-FFF2-40B4-BE49-F238E27FC236}">
                <ns2:creationId id="{FA96CB46-F47A-4659-827D-BE80D50F3226}"/>
              </ns1:ext>
            </ns1:extLst>
          </ns0:cNvPr>
          <ns0:cNvSpPr>
            <ns1:spLocks noGrp="1"/>
          </ns0:cNvSpPr>
          <ns0:nvPr/>
        </ns0:nvSpPr>
        <ns0:spPr>
          <ns1:xfrm>
            <ns1:off x="3486150" y="3333750"/>
            <ns1:ext cx="2266950" cy="1447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425" b="0">
                <ns1:solidFill>
                  <ns1:srgbClr val="201A2B"/>
                </ns1:solidFill>
              </ns1:defRPr>
            </ns1:pPr>
            <ns1:r>
              <ns1:rPr sz="1425" b="0">
                <ns1:solidFill>
                  <ns1:srgbClr val="201A2B"/>
                </ns1:solidFill>
              </ns1:rPr>
              <ns1:t>Ændringer, procenttal, 80+-summer og indeks baseret på de offentliggjorte observationer.</ns1:t>
            </ns1:r>
          </ns1:p>
        </ns0:txBody>
      </ns0:sp>
      <ns0:sp>
        <ns0:nvSpPr>
          <ns0:cNvPr id="14" name="slide5-fill-2">
            <ns1:extLst>
              <ns1:ext uri="{FF2B5EF4-FFF2-40B4-BE49-F238E27FC236}">
                <ns2:creationId id="{0234CE95-D527-48F1-9DAD-764F3EA09D4E}"/>
              </ns1:ext>
            </ns1:extLst>
          </ns0:cNvPr>
          <ns0:cNvSpPr>
            <ns1:spLocks noGrp="1"/>
          </ns0:cNvSpPr>
          <ns0:nvPr/>
        </ns0:nvSpPr>
        <ns0:spPr>
          <ns1:xfrm>
            <ns1:off x="6172200" y="2362200"/>
            <ns1:ext cx="2381250" cy="628650"/>
          </ns1:xfrm>
          <ns1:prstGeom prst="rect">
            <ns1:avLst/>
          </ns1:prstGeom>
          <ns1:solidFill>
            <ns1:srgbClr val="F0D8C9"/>
          </ns1:solidFill>
          <ns1:ln w="0">
            <ns1:noFill/>
            <ns1:prstDash val="solid"/>
          </ns1:ln>
        </ns0:spPr>
      </ns0:sp>
      <ns0:sp>
        <ns0:nvSpPr>
          <ns0:cNvPr id="15" name="slide5-label-2">
            <ns1:extLst>
              <ns1:ext uri="{FF2B5EF4-FFF2-40B4-BE49-F238E27FC236}">
                <ns2:creationId id="{6B71A42B-51AA-4B42-ACD9-5ECF9CF48E58}"/>
              </ns1:ext>
            </ns1:extLst>
          </ns0:cNvPr>
          <ns0:cNvSpPr>
            <ns1:spLocks noGrp="1"/>
          </ns0:cNvSpPr>
          <ns0:nvPr/>
        </ns0:nvSpPr>
        <ns0:spPr>
          <ns1:xfrm>
            <ns1:off x="6343650" y="2562225"/>
            <ns1:ext cx="2038350" cy="238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275" b="1">
                <ns1:solidFill>
                  <ns1:srgbClr val="201A2B"/>
                </ns1:solidFill>
              </ns1:defRPr>
            </ns1:pPr>
            <ns1:r>
              <ns1:rPr sz="1275" b="1">
                <ns1:solidFill>
                  <ns1:srgbClr val="201A2B"/>
                </ns1:solidFill>
              </ns1:rPr>
              <ns1:t>ANALYTISK</ns1:t>
            </ns1:r>
          </ns1:p>
        </ns0:txBody>
      </ns0:sp>
      <ns0:sp>
        <ns0:nvSpPr>
          <ns0:cNvPr id="16" name="slide5-text-2">
            <ns1:extLst>
              <ns1:ext uri="{FF2B5EF4-FFF2-40B4-BE49-F238E27FC236}">
                <ns2:creationId id="{DFAB508D-5A98-4BBC-A8A2-3A2D6C975992}"/>
              </ns1:ext>
            </ns1:extLst>
          </ns0:cNvPr>
          <ns0:cNvSpPr>
            <ns1:spLocks noGrp="1"/>
          </ns0:cNvSpPr>
          <ns0:nvPr/>
        </ns0:nvSpPr>
        <ns0:spPr>
          <ns1:xfrm>
            <ns1:off x="6229350" y="3333750"/>
            <ns1:ext cx="2266950" cy="1447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425" b="0">
                <ns1:solidFill>
                  <ns1:srgbClr val="201A2B"/>
                </ns1:solidFill>
              </ns1:defRPr>
            </ns1:pPr>
            <ns1:r>
              <ns1:rPr sz="1425" b="0">
                <ns1:solidFill>
                  <ns1:srgbClr val="201A2B"/>
                </ns1:solidFill>
              </ns1:rPr>
              <ns1:t>Implementeringsflader, følsomhed og behov for etapevis opfølgning.</ns1:t>
            </ns1:r>
          </ns1:p>
        </ns0:txBody>
      </ns0:sp>
      <ns0:sp>
        <ns0:nvSpPr>
          <ns0:cNvPr id="17" name="slide5-fill-3">
            <ns1:extLst>
              <ns1:ext uri="{FF2B5EF4-FFF2-40B4-BE49-F238E27FC236}">
                <ns2:creationId id="{66A28D6B-0FFA-4CC9-A933-F3D5FAC3D2C5}"/>
              </ns1:ext>
            </ns1:extLst>
          </ns0:cNvPr>
          <ns0:cNvSpPr>
            <ns1:spLocks noGrp="1"/>
          </ns0:cNvSpPr>
          <ns0:nvPr/>
        </ns0:nvSpPr>
        <ns0:spPr>
          <ns1:xfrm>
            <ns1:off x="8915400" y="2362200"/>
            <ns1:ext cx="2381250" cy="628650"/>
          </ns1:xfrm>
          <ns1:prstGeom prst="rect">
            <ns1:avLst/>
          </ns1:prstGeom>
          <ns1:solidFill>
            <ns1:srgbClr val="EEE8E0"/>
          </ns1:solidFill>
          <ns1:ln w="0">
            <ns1:noFill/>
            <ns1:prstDash val="solid"/>
          </ns1:ln>
        </ns0:spPr>
      </ns0:sp>
      <ns0:sp>
        <ns0:nvSpPr>
          <ns0:cNvPr id="18" name="slide5-label-3">
            <ns1:extLst>
              <ns1:ext uri="{FF2B5EF4-FFF2-40B4-BE49-F238E27FC236}">
                <ns2:creationId id="{E7680015-53A2-47A0-9ECE-EF128CCB927F}"/>
              </ns1:ext>
            </ns1:extLst>
          </ns0:cNvPr>
          <ns0:cNvSpPr>
            <ns1:spLocks noGrp="1"/>
          </ns0:cNvSpPr>
          <ns0:nvPr/>
        </ns0:nvSpPr>
        <ns0:spPr>
          <ns1:xfrm>
            <ns1:off x="9086850" y="2562225"/>
            <ns1:ext cx="2038350" cy="238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275" b="1">
                <ns1:solidFill>
                  <ns1:srgbClr val="201A2B"/>
                </ns1:solidFill>
              </ns1:defRPr>
            </ns1:pPr>
            <ns1:r>
              <ns1:rPr sz="1275" b="1">
                <ns1:solidFill>
                  <ns1:srgbClr val="201A2B"/>
                </ns1:solidFill>
              </ns1:rPr>
              <ns1:t>UKENDT</ns1:t>
            </ns1:r>
          </ns1:p>
        </ns0:txBody>
      </ns0:sp>
      <ns0:sp>
        <ns0:nvSpPr>
          <ns0:cNvPr id="19" name="slide5-text-3">
            <ns1:extLst>
              <ns1:ext uri="{FF2B5EF4-FFF2-40B4-BE49-F238E27FC236}">
                <ns2:creationId id="{B62570BD-6C1E-48D4-BF64-D78B4DA11834}"/>
              </ns1:ext>
            </ns1:extLst>
          </ns0:cNvPr>
          <ns0:cNvSpPr>
            <ns1:spLocks noGrp="1"/>
          </ns0:cNvSpPr>
          <ns0:nvPr/>
        </ns0:nvSpPr>
        <ns0:spPr>
          <ns1:xfrm>
            <ns1:off x="8972550" y="3333750"/>
            <ns1:ext cx="2266950" cy="1447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425" b="0">
                <ns1:solidFill>
                  <ns1:srgbClr val="201A2B"/>
                </ns1:solidFill>
              </ns1:defRPr>
            </ns1:pPr>
            <ns1:r>
              <ns1:rPr sz="1425" b="0">
                <ns1:solidFill>
                  <ns1:srgbClr val="201A2B"/>
                </ns1:solidFill>
              </ns1:rPr>
              <ns1:t>Fremtidigt servicebrug, kapacitet, bemanding, udgift, kvalitet og lokal effekt.</ns1:t>
            </ns1:r>
          </ns1:p>
        </ns0:txBody>
      </ns0:sp>
      <ns0:sp>
        <ns0:nvSpPr>
          <ns0:cNvPr id="20" name="slide5-rule-box">
            <ns1:extLst>
              <ns1:ext uri="{FF2B5EF4-FFF2-40B4-BE49-F238E27FC236}">
                <ns2:creationId id="{019DC3B2-2EA2-4408-968F-BC74327F8BC6}"/>
              </ns1:ext>
            </ns1:extLst>
          </ns0:cNvPr>
          <ns0:cNvSpPr>
            <ns1:spLocks noGrp="1"/>
          </ns0:cNvSpPr>
          <ns0:nvPr/>
        </ns0:nvSpPr>
        <ns0:spPr>
          <ns1:xfrm>
            <ns1:off x="1371600" y="5238750"/>
            <ns1:ext cx="9448800" cy="60960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1" name="slide5-rule-text">
            <ns1:extLst>
              <ns1:ext uri="{FF2B5EF4-FFF2-40B4-BE49-F238E27FC236}">
                <ns2:creationId id="{0AFFF614-D912-4455-B1D0-B41F9B26381F}"/>
              </ns1:ext>
            </ns1:extLst>
          </ns0:cNvPr>
          <ns0:cNvSpPr>
            <ns1:spLocks noGrp="1"/>
          </ns0:cNvSpPr>
          <ns0:nvPr/>
        </ns0:nvSpPr>
        <ns0:spPr>
          <ns1:xfrm>
            <ns1:off x="1714500" y="5419725"/>
            <ns1:ext cx="8763000" cy="285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1875" b="1">
                <ns1:solidFill>
                  <ns1:srgbClr val="FFFFFF"/>
                </ns1:solidFill>
              </ns1:defRPr>
            </ns1:pPr>
            <ns1:r>
              <ns1:rPr sz="1875" b="1">
                <ns1:solidFill>
                  <ns1:srgbClr val="FFFFFF"/>
                </ns1:solidFill>
              </ns1:rPr>
              <ns1:t>Fravær af offentlig dokumentation er ikke dokumentation for fravær.</ns1:t>
            </ns1:r>
          </ns1:p>
        </ns0:txBody>
      </ns0:sp>
    </ns0:spTree>
    <ns0:extLst>
      <ns0:ext uri="{BB962C8B-B14F-4D97-AF65-F5344CB8AC3E}">
        <ns3:creationId val="1370377143"/>
      </ns0:ext>
    </ns0:extLst>
  </ns0:cSld>
</ns0:sld>
</file>

<file path=ppt/slides/slide6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6" title="Slidetitel">
            <ns1:extLst>
              <ns1:ext uri="{FF2B5EF4-FFF2-40B4-BE49-F238E27FC236}">
                <ns2:creationId id="{978CA728-AC5E-4A51-8D1B-E02EE21A1741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Tre scenarier gør antagelserne drøftelige</ns1:t>
            </ns1:r>
          </ns1:p>
        </ns0:txBody>
      </ns0:sp>
      <ns0:sp>
        <ns0:nvSpPr>
          <ns0:cNvPr id="20" name="top-band-6">
            <ns1:extLst>
              <ns1:ext uri="{FF2B5EF4-FFF2-40B4-BE49-F238E27FC236}">
                <ns2:creationId id="{DBC2AF01-0363-4587-8643-619B57CDD881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6">
            <ns1:extLst>
              <ns1:ext uri="{FF2B5EF4-FFF2-40B4-BE49-F238E27FC236}">
                <ns2:creationId id="{93B5D737-9A42-4FC9-837A-BC1AAEBE2B9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6">
            <ns1:extLst>
              <ns1:ext uri="{FF2B5EF4-FFF2-40B4-BE49-F238E27FC236}">
                <ns2:creationId id="{2DB0EB1B-7EB7-4E4A-8054-A5725FF97461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6</ns1:t>
            </ns1:r>
          </ns1:p>
        </ns0:txBody>
      </ns0:sp>
      <ns0:sp>
        <ns0:nvSpPr>
          <ns0:cNvPr id="4" name="footer-6">
            <ns1:extLst>
              <ns1:ext uri="{FF2B5EF4-FFF2-40B4-BE49-F238E27FC236}">
                <ns2:creationId id="{F4E25386-9415-4CAD-B904-3B7823C5B26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6">
            <ns1:extLst>
              <ns1:ext uri="{FF2B5EF4-FFF2-40B4-BE49-F238E27FC236}">
                <ns2:creationId id="{D3C81AC9-1B4E-4F77-8A47-56D88149FFEA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6">
            <ns1:extLst>
              <ns1:ext uri="{FF2B5EF4-FFF2-40B4-BE49-F238E27FC236}">
                <ns2:creationId id="{47D16D83-1A2D-4C26-BAB3-6E74C2385F9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Scenarierne er analytiske rammer, ikke kommunale planer eller alternative prognoser.</ns1:t>
            </ns1:r>
          </ns1:p>
        </ns0:txBody>
      </ns0:sp>
      <ns0:sp>
        <ns0:nvSpPr>
          <ns0:cNvPr id="8" name="slide6-rule-0">
            <ns1:extLst>
              <ns1:ext uri="{FF2B5EF4-FFF2-40B4-BE49-F238E27FC236}">
                <ns2:creationId id="{77747030-608C-4F93-B065-3E41D3B4415F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381250"/>
            <ns1:ext cx="2952750" cy="0"/>
          </ns1:xfrm>
          <ns1:prstGeom prst="line">
            <ns1:avLst/>
          </ns1:prstGeom>
          <ns1:noFill/>
          <ns1:ln w="76200">
            <ns1:solidFill>
              <ns1:srgbClr val="AFCFDF"/>
            </ns1:solidFill>
            <ns1:prstDash val="solid"/>
          </ns1:ln>
        </ns0:spPr>
      </ns0:sp>
      <ns0:sp>
        <ns0:nvSpPr>
          <ns0:cNvPr id="9" name="slide6-title-0">
            <ns1:extLst>
              <ns1:ext uri="{FF2B5EF4-FFF2-40B4-BE49-F238E27FC236}">
                <ns2:creationId id="{0E160983-F5DC-4C08-9F90-422130022238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09850"/>
            <ns1:ext cx="2952750" cy="1000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1">
                <ns1:solidFill>
                  <ns1:srgbClr val="201A2B"/>
                </ns1:solidFill>
              </ns1:defRPr>
            </ns1:pPr>
            <ns1:r>
              <ns1:rPr sz="1650" b="1">
                <ns1:solidFill>
                  <ns1:srgbClr val="201A2B"/>
                </ns1:solidFill>
              </ns1:rPr>
              <ns1:t>Følg signalerne før større beslutninger</ns1:t>
            </ns1:r>
          </ns1:p>
        </ns0:txBody>
      </ns0:sp>
      <ns0:sp>
        <ns0:nvSpPr>
          <ns0:cNvPr id="10" name="slide6-use-0">
            <ns1:extLst>
              <ns1:ext uri="{FF2B5EF4-FFF2-40B4-BE49-F238E27FC236}">
                <ns2:creationId id="{7F49A760-5E56-491B-8F9C-35E1A3CE42B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810000"/>
            <ns1:ext cx="2952750" cy="1047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0">
                <ns1:solidFill>
                  <ns1:srgbClr val="201A2B"/>
                </ns1:solidFill>
              </ns1:defRPr>
            </ns1:pPr>
            <ns1:r>
              <ns1:rPr sz="1350" b="0">
                <ns1:solidFill>
                  <ns1:srgbClr val="201A2B"/>
                </ns1:solidFill>
              </ns1:rPr>
              <ns1:t>Fastlæg baseline, indikatorer, tærskler og beslutningspunkter, før større kapacitets- eller organisationsændringer overvejes.</ns1:t>
            </ns1:r>
          </ns1:p>
        </ns0:txBody>
      </ns0:sp>
      <ns0:sp>
        <ns0:nvSpPr>
          <ns0:cNvPr id="11" name="slide6-limit-0">
            <ns1:extLst>
              <ns1:ext uri="{FF2B5EF4-FFF2-40B4-BE49-F238E27FC236}">
                <ns2:creationId id="{B7D4D7E2-2C36-40A0-BAD3-D29A90611E25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4972050"/>
            <ns1:ext cx="295275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Scenariet fastlægger ikke kapacitet, serviceniveau, bemanding eller budget.</ns1:t>
            </ns1:r>
          </ns1:p>
        </ns0:txBody>
      </ns0:sp>
      <ns0:sp>
        <ns0:nvSpPr>
          <ns0:cNvPr id="12" name="slide6-rule-1">
            <ns1:extLst>
              <ns1:ext uri="{FF2B5EF4-FFF2-40B4-BE49-F238E27FC236}">
                <ns2:creationId id="{B4E6D515-4026-4428-AF5B-1F4875EA026E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2381250"/>
            <ns1:ext cx="2952750" cy="0"/>
          </ns1:xfrm>
          <ns1:prstGeom prst="line">
            <ns1:avLst/>
          </ns1:prstGeom>
          <ns1:noFill/>
          <ns1:ln w="76200">
            <ns1:solidFill>
              <ns1:srgbClr val="DDE6D7"/>
            </ns1:solidFill>
            <ns1:prstDash val="solid"/>
          </ns1:ln>
        </ns0:spPr>
      </ns0:sp>
      <ns0:sp>
        <ns0:nvSpPr>
          <ns0:cNvPr id="13" name="slide6-title-1">
            <ns1:extLst>
              <ns1:ext uri="{FF2B5EF4-FFF2-40B4-BE49-F238E27FC236}">
                <ns2:creationId id="{27DB46B8-088D-4530-90A1-43A51729DC59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2609850"/>
            <ns1:ext cx="2952750" cy="1000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1">
                <ns1:solidFill>
                  <ns1:srgbClr val="201A2B"/>
                </ns1:solidFill>
              </ns1:defRPr>
            </ns1:pPr>
            <ns1:r>
              <ns1:rPr sz="1650" b="1">
                <ns1:solidFill>
                  <ns1:srgbClr val="201A2B"/>
                </ns1:solidFill>
              </ns1:rPr>
              <ns1:t>Geografisk prioritering: undersøg lokale forskelle</ns1:t>
            </ns1:r>
          </ns1:p>
        </ns0:txBody>
      </ns0:sp>
      <ns0:sp>
        <ns0:nvSpPr>
          <ns0:cNvPr id="14" name="slide6-use-1">
            <ns1:extLst>
              <ns1:ext uri="{FF2B5EF4-FFF2-40B4-BE49-F238E27FC236}">
                <ns2:creationId id="{32CAFDBF-C4A3-4E0E-9923-2CC3B76E2A34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3810000"/>
            <ns1:ext cx="2952750" cy="1047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0">
                <ns1:solidFill>
                  <ns1:srgbClr val="201A2B"/>
                </ns1:solidFill>
              </ns1:defRPr>
            </ns1:pPr>
            <ns1:r>
              <ns1:rPr sz="1350" b="0">
                <ns1:solidFill>
                  <ns1:srgbClr val="201A2B"/>
                </ns1:solidFill>
              </ns1:rPr>
              <ns1:t>Sammenlign adgang, transport, brug og fordelingsvirkninger lokalt, før en samlet strukturdrøftelse.</ns1:t>
            </ns1:r>
          </ns1:p>
        </ns0:txBody>
      </ns0:sp>
      <ns0:sp>
        <ns0:nvSpPr>
          <ns0:cNvPr id="15" name="slide6-limit-1">
            <ns1:extLst>
              <ns1:ext uri="{FF2B5EF4-FFF2-40B4-BE49-F238E27FC236}">
                <ns2:creationId id="{F04509EB-15EE-4FB7-81F0-92E7ECE695C8}"/>
              </ns1:ext>
            </ns1:extLst>
          </ns0:cNvPr>
          <ns0:cNvSpPr>
            <ns1:spLocks noGrp="1"/>
          </ns0:cNvSpPr>
          <ns0:nvPr/>
        </ns0:nvSpPr>
        <ns0:spPr>
          <ns1:xfrm>
            <ns1:off x="4343400" y="4972050"/>
            <ns1:ext cx="295275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Scenariet er ikke en anbefaling om placering eller lukning af tilbud.</ns1:t>
            </ns1:r>
          </ns1:p>
        </ns0:txBody>
      </ns0:sp>
      <ns0:sp>
        <ns0:nvSpPr>
          <ns0:cNvPr id="16" name="slide6-rule-2">
            <ns1:extLst>
              <ns1:ext uri="{FF2B5EF4-FFF2-40B4-BE49-F238E27FC236}">
                <ns2:creationId id="{2B152C6C-1FDB-4D45-BDD4-8AA8619A4550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2381250"/>
            <ns1:ext cx="2952750" cy="0"/>
          </ns1:xfrm>
          <ns1:prstGeom prst="line">
            <ns1:avLst/>
          </ns1:prstGeom>
          <ns1:noFill/>
          <ns1:ln w="76200">
            <ns1:solidFill>
              <ns1:srgbClr val="C95D4B"/>
            </ns1:solidFill>
            <ns1:prstDash val="solid"/>
          </ns1:ln>
        </ns0:spPr>
      </ns0:sp>
      <ns0:sp>
        <ns0:nvSpPr>
          <ns0:cNvPr id="17" name="slide6-title-2">
            <ns1:extLst>
              <ns1:ext uri="{FF2B5EF4-FFF2-40B4-BE49-F238E27FC236}">
                <ns2:creationId id="{2EC8FA77-2907-4065-8145-AB4E65AC7B3D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2609850"/>
            <ns1:ext cx="2952750" cy="10001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1">
                <ns1:solidFill>
                  <ns1:srgbClr val="201A2B"/>
                </ns1:solidFill>
              </ns1:defRPr>
            </ns1:pPr>
            <ns1:r>
              <ns1:rPr sz="1650" b="1">
                <ns1:solidFill>
                  <ns1:srgbClr val="201A2B"/>
                </ns1:solidFill>
              </ns1:rPr>
              <ns1:t>Skeln mellem budgetforudsætning og politisk valg</ns1:t>
            </ns1:r>
          </ns1:p>
        </ns0:txBody>
      </ns0:sp>
      <ns0:sp>
        <ns0:nvSpPr>
          <ns0:cNvPr id="18" name="slide6-use-2">
            <ns1:extLst>
              <ns1:ext uri="{FF2B5EF4-FFF2-40B4-BE49-F238E27FC236}">
                <ns2:creationId id="{6A3C0FD0-0060-48A3-A8E4-FBFA113A73BB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3810000"/>
            <ns1:ext cx="2952750" cy="10477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350" b="0">
                <ns1:solidFill>
                  <ns1:srgbClr val="201A2B"/>
                </ns1:solidFill>
              </ns1:defRPr>
            </ns1:pPr>
            <ns1:r>
              <ns1:rPr sz="1350" b="0">
                <ns1:solidFill>
                  <ns1:srgbClr val="201A2B"/>
                </ns1:solidFill>
              </ns1:rPr>
              <ns1:t>Klassificér budgetændringer, vis centrale følsomheder og knyt valg til kriterier og opfølgning.</ns1:t>
            </ns1:r>
          </ns1:p>
        </ns0:txBody>
      </ns0:sp>
      <ns0:sp>
        <ns0:nvSpPr>
          <ns0:cNvPr id="19" name="slide6-limit-2">
            <ns1:extLst>
              <ns1:ext uri="{FF2B5EF4-FFF2-40B4-BE49-F238E27FC236}">
                <ns2:creationId id="{3A042836-2D57-40B6-8993-AF01EB2FA421}"/>
              </ns1:ext>
            </ns1:extLst>
          </ns0:cNvPr>
          <ns0:cNvSpPr>
            <ns1:spLocks noGrp="1"/>
          </ns0:cNvSpPr>
          <ns0:nvPr/>
        </ns0:nvSpPr>
        <ns0:spPr>
          <ns1:xfrm>
            <ns1:off x="8001000" y="4972050"/>
            <ns1:ext cx="295275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Scenariet foregriber ikke Budget 2027–2030 og er ikke et kommunalt budgetforslag.</ns1:t>
            </ns1:r>
          </ns1:p>
        </ns0:txBody>
      </ns0:sp>
    </ns0:spTree>
    <ns0:extLst>
      <ns0:ext uri="{BB962C8B-B14F-4D97-AF65-F5344CB8AC3E}">
        <ns3:creationId val="843746520"/>
      </ns0:ext>
    </ns0:extLst>
  </ns0:cSld>
</ns0:sld>
</file>

<file path=ppt/slides/slide7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7" title="Slidetitel">
            <ns1:extLst>
              <ns1:ext uri="{FF2B5EF4-FFF2-40B4-BE49-F238E27FC236}">
                <ns2:creationId id="{BD3996E6-AD9B-407A-9958-AFB02667FF13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Gør opfølgning til en del af beslutningen</ns1:t>
            </ns1:r>
          </ns1:p>
        </ns0:txBody>
      </ns0:sp>
      <ns0:sp>
        <ns0:nvSpPr>
          <ns0:cNvPr id="28" name="top-band-7">
            <ns1:extLst>
              <ns1:ext uri="{FF2B5EF4-FFF2-40B4-BE49-F238E27FC236}">
                <ns2:creationId id="{9F3D0716-C681-471A-8DE1-1A8B9B163BF0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7">
            <ns1:extLst>
              <ns1:ext uri="{FF2B5EF4-FFF2-40B4-BE49-F238E27FC236}">
                <ns2:creationId id="{2B035D65-AEF2-478E-AC90-2B72E94A7505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7">
            <ns1:extLst>
              <ns1:ext uri="{FF2B5EF4-FFF2-40B4-BE49-F238E27FC236}">
                <ns2:creationId id="{21C2843B-B8E4-4B64-877A-344DD882B7EC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7</ns1:t>
            </ns1:r>
          </ns1:p>
        </ns0:txBody>
      </ns0:sp>
      <ns0:sp>
        <ns0:nvSpPr>
          <ns0:cNvPr id="4" name="footer-7">
            <ns1:extLst>
              <ns1:ext uri="{FF2B5EF4-FFF2-40B4-BE49-F238E27FC236}">
                <ns2:creationId id="{3EFFEE1A-15A8-4244-8714-EA6B336CCC2F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7">
            <ns1:extLst>
              <ns1:ext uri="{FF2B5EF4-FFF2-40B4-BE49-F238E27FC236}">
                <ns2:creationId id="{41FE9253-94E2-4AE2-98A2-8CE261987426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7">
            <ns1:extLst>
              <ns1:ext uri="{FF2B5EF4-FFF2-40B4-BE49-F238E27FC236}">
                <ns2:creationId id="{5FCE8513-90B5-4493-8C0C-168431AEAD28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Fire arbejdsstrømme kan gøre prognosen anvendelig uden at overfortolke den.</ns1:t>
            </ns1:r>
          </ns1:p>
        </ns0:txBody>
      </ns0:sp>
      <ns0:sp>
        <ns0:nvSpPr>
          <ns0:cNvPr id="8" name="slide7-number-bg-0">
            <ns1:extLst>
              <ns1:ext uri="{FF2B5EF4-FFF2-40B4-BE49-F238E27FC236}">
                <ns2:creationId id="{DD588521-91DA-477B-9D37-6ED30EA598CB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266950"/>
            <ns1:ext cx="552450" cy="552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9" name="slide7-number-0">
            <ns1:extLst>
              <ns1:ext uri="{FF2B5EF4-FFF2-40B4-BE49-F238E27FC236}">
                <ns2:creationId id="{0019BDC5-096B-4575-98DF-5784DA25FB4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381250"/>
            <ns1:ext cx="55245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2100" b="1">
                <ns1:solidFill>
                  <ns1:srgbClr val="FFFFFF"/>
                </ns1:solidFill>
              </ns1:defRPr>
            </ns1:pPr>
            <ns1:r>
              <ns1:rPr sz="2100" b="1">
                <ns1:solidFill>
                  <ns1:srgbClr val="FFFFFF"/>
                </ns1:solidFill>
              </ns1:rPr>
              <ns1:t>1</ns1:t>
            </ns1:r>
          </ns1:p>
        </ns0:txBody>
      </ns0:sp>
      <ns0:sp>
        <ns0:nvSpPr>
          <ns0:cNvPr id="10" name="slide7-action-0">
            <ns1:extLst>
              <ns1:ext uri="{FF2B5EF4-FFF2-40B4-BE49-F238E27FC236}">
                <ns2:creationId id="{91B903E2-9EDD-494F-898B-C51C1CBF07D4}"/>
              </ns1:ext>
            </ns1:extLst>
          </ns0:cNvPr>
          <ns0:cNvSpPr>
            <ns1:spLocks noGrp="1"/>
          </ns0:cNvSpPr>
          <ns0:nvPr/>
        </ns0:nvSpPr>
        <ns0:spPr>
          <ns1:xfrm>
            <ns1:off x="1504950" y="2257425"/>
            <ns1:ext cx="4000500" cy="5619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201A2B"/>
                </ns1:solidFill>
              </ns1:defRPr>
            </ns1:pPr>
            <ns1:r>
              <ns1:rPr sz="1725" b="1">
                <ns1:solidFill>
                  <ns1:srgbClr val="201A2B"/>
                </ns1:solidFill>
              </ns1:rPr>
              <ns1:t>Etabler én fælles opfølgningspakke for demografi</ns1:t>
            </ns1:r>
          </ns1:p>
        </ns0:txBody>
      </ns0:sp>
      <ns0:sp>
        <ns0:nvSpPr>
          <ns0:cNvPr id="11" name="slide7-risk-0">
            <ns1:extLst>
              <ns1:ext uri="{FF2B5EF4-FFF2-40B4-BE49-F238E27FC236}">
                <ns2:creationId id="{00714B1E-E03A-4558-A0EB-93DE72830514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2266950"/>
            <ns1:ext cx="5429250" cy="304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Risiko: Fagområder planlægger efter forskellige perioder og begreber</ns1:t>
            </ns1:r>
          </ns1:p>
        </ns0:txBody>
      </ns0:sp>
      <ns0:sp>
        <ns0:nvSpPr>
          <ns0:cNvPr id="12" name="slide7-indicator-0">
            <ns1:extLst>
              <ns1:ext uri="{FF2B5EF4-FFF2-40B4-BE49-F238E27FC236}">
                <ns2:creationId id="{56CC7D36-02FE-4588-85EE-6D51BFAF81D6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2590800"/>
            <ns1:ext cx="5429250" cy="3714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Synligt tegn: Samme version, cutoff og aldersdefinitioner bruges i materialet</ns1:t>
            </ns1:r>
          </ns1:p>
        </ns0:txBody>
      </ns0:sp>
      <ns0:sp>
        <ns0:nvSpPr>
          <ns0:cNvPr id="13" name="slide7-number-bg-1">
            <ns1:extLst>
              <ns1:ext uri="{FF2B5EF4-FFF2-40B4-BE49-F238E27FC236}">
                <ns2:creationId id="{B7BDCBD1-8881-42C3-BE62-7701597609DC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152775"/>
            <ns1:ext cx="552450" cy="552450"/>
          </ns1:xfrm>
          <ns1:prstGeom prst="rect">
            <ns1:avLst/>
          </ns1:prstGeom>
          <ns1:solidFill>
            <ns1:srgbClr val="C95D4B"/>
          </ns1:solidFill>
          <ns1:ln w="0">
            <ns1:noFill/>
            <ns1:prstDash val="solid"/>
          </ns1:ln>
        </ns0:spPr>
      </ns0:sp>
      <ns0:sp>
        <ns0:nvSpPr>
          <ns0:cNvPr id="14" name="slide7-number-1">
            <ns1:extLst>
              <ns1:ext uri="{FF2B5EF4-FFF2-40B4-BE49-F238E27FC236}">
                <ns2:creationId id="{E37DF961-D27A-49CD-B099-5842FA37ABED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267075"/>
            <ns1:ext cx="55245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2100" b="1">
                <ns1:solidFill>
                  <ns1:srgbClr val="FFFFFF"/>
                </ns1:solidFill>
              </ns1:defRPr>
            </ns1:pPr>
            <ns1:r>
              <ns1:rPr sz="2100" b="1">
                <ns1:solidFill>
                  <ns1:srgbClr val="FFFFFF"/>
                </ns1:solidFill>
              </ns1:rPr>
              <ns1:t>2</ns1:t>
            </ns1:r>
          </ns1:p>
        </ns0:txBody>
      </ns0:sp>
      <ns0:sp>
        <ns0:nvSpPr>
          <ns0:cNvPr id="15" name="slide7-action-1">
            <ns1:extLst>
              <ns1:ext uri="{FF2B5EF4-FFF2-40B4-BE49-F238E27FC236}">
                <ns2:creationId id="{A63A6A9E-888B-4A2A-A373-9871C1F7FFAD}"/>
              </ns1:ext>
            </ns1:extLst>
          </ns0:cNvPr>
          <ns0:cNvSpPr>
            <ns1:spLocks noGrp="1"/>
          </ns0:cNvSpPr>
          <ns0:nvPr/>
        </ns0:nvSpPr>
        <ns0:spPr>
          <ns1:xfrm>
            <ns1:off x="1504950" y="3143250"/>
            <ns1:ext cx="4000500" cy="5619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201A2B"/>
                </ns1:solidFill>
              </ns1:defRPr>
            </ns1:pPr>
            <ns1:r>
              <ns1:rPr sz="1725" b="1">
                <ns1:solidFill>
                  <ns1:srgbClr val="201A2B"/>
                </ns1:solidFill>
              </ns1:rPr>
              <ns1:t>Kobl aldersforskydning til fagområdernes egne behovs- og kapacitetsdata</ns1:t>
            </ns1:r>
          </ns1:p>
        </ns0:txBody>
      </ns0:sp>
      <ns0:sp>
        <ns0:nvSpPr>
          <ns0:cNvPr id="16" name="slide7-risk-1">
            <ns1:extLst>
              <ns1:ext uri="{FF2B5EF4-FFF2-40B4-BE49-F238E27FC236}">
                <ns2:creationId id="{89B09C22-11AD-4193-8D23-8D8731CFB71F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3152775"/>
            <ns1:ext cx="5429250" cy="304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Risiko: Befolkning forveksles med faktisk servicebrug eller udgift</ns1:t>
            </ns1:r>
          </ns1:p>
        </ns0:txBody>
      </ns0:sp>
      <ns0:sp>
        <ns0:nvSpPr>
          <ns0:cNvPr id="17" name="slide7-indicator-1">
            <ns1:extLst>
              <ns1:ext uri="{FF2B5EF4-FFF2-40B4-BE49-F238E27FC236}">
                <ns2:creationId id="{6859C7F4-3997-4AC2-9504-4A510B9D5AD1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3476625"/>
            <ns1:ext cx="5429250" cy="3714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Synligt tegn: Antagelser og omregninger kan spores særskilt</ns1:t>
            </ns1:r>
          </ns1:p>
        </ns0:txBody>
      </ns0:sp>
      <ns0:sp>
        <ns0:nvSpPr>
          <ns0:cNvPr id="18" name="slide7-number-bg-2">
            <ns1:extLst>
              <ns1:ext uri="{FF2B5EF4-FFF2-40B4-BE49-F238E27FC236}">
                <ns2:creationId id="{8DCC8ED3-AF29-4FAC-83D3-F8FD9E98ED0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4038600"/>
            <ns1:ext cx="552450" cy="552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19" name="slide7-number-2">
            <ns1:extLst>
              <ns1:ext uri="{FF2B5EF4-FFF2-40B4-BE49-F238E27FC236}">
                <ns2:creationId id="{3F7E926C-9DA6-4EFE-9BFB-2DD2BB79444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4152900"/>
            <ns1:ext cx="55245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2100" b="1">
                <ns1:solidFill>
                  <ns1:srgbClr val="FFFFFF"/>
                </ns1:solidFill>
              </ns1:defRPr>
            </ns1:pPr>
            <ns1:r>
              <ns1:rPr sz="2100" b="1">
                <ns1:solidFill>
                  <ns1:srgbClr val="FFFFFF"/>
                </ns1:solidFill>
              </ns1:rPr>
              <ns1:t>3</ns1:t>
            </ns1:r>
          </ns1:p>
        </ns0:txBody>
      </ns0:sp>
      <ns0:sp>
        <ns0:nvSpPr>
          <ns0:cNvPr id="20" name="slide7-action-2">
            <ns1:extLst>
              <ns1:ext uri="{FF2B5EF4-FFF2-40B4-BE49-F238E27FC236}">
                <ns2:creationId id="{9233D126-914D-43E7-B7DF-BE72426283C1}"/>
              </ns1:ext>
            </ns1:extLst>
          </ns0:cNvPr>
          <ns0:cNvSpPr>
            <ns1:spLocks noGrp="1"/>
          </ns0:cNvSpPr>
          <ns0:nvPr/>
        </ns0:nvSpPr>
        <ns0:spPr>
          <ns1:xfrm>
            <ns1:off x="1504950" y="4029075"/>
            <ns1:ext cx="4000500" cy="5619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201A2B"/>
                </ns1:solidFill>
              </ns1:defRPr>
            </ns1:pPr>
            <ns1:r>
              <ns1:rPr sz="1725" b="1">
                <ns1:solidFill>
                  <ns1:srgbClr val="201A2B"/>
                </ns1:solidFill>
              </ns1:rPr>
              <ns1:t>Afklar geografiske forskelle i skole- og ældreområdets planlægning</ns1:t>
            </ns1:r>
          </ns1:p>
        </ns0:txBody>
      </ns0:sp>
      <ns0:sp>
        <ns0:nvSpPr>
          <ns0:cNvPr id="21" name="slide7-risk-2">
            <ns1:extLst>
              <ns1:ext uri="{FF2B5EF4-FFF2-40B4-BE49-F238E27FC236}">
                <ns2:creationId id="{54F225AA-24DF-4E0A-BC70-1A1A5D31D2D9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4038600"/>
            <ns1:ext cx="5429250" cy="304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Risiko: Kommunetotaler skjuler lokale forskydninger</ns1:t>
            </ns1:r>
          </ns1:p>
        </ns0:txBody>
      </ns0:sp>
      <ns0:sp>
        <ns0:nvSpPr>
          <ns0:cNvPr id="22" name="slide7-indicator-2">
            <ns1:extLst>
              <ns1:ext uri="{FF2B5EF4-FFF2-40B4-BE49-F238E27FC236}">
                <ns2:creationId id="{DBDD41CB-6FE7-4372-AA3A-66305C0E5752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4362450"/>
            <ns1:ext cx="5429250" cy="3714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Synligt tegn: Distriktsanalyse viser datadækning og afvigelser</ns1:t>
            </ns1:r>
          </ns1:p>
        </ns0:txBody>
      </ns0:sp>
      <ns0:sp>
        <ns0:nvSpPr>
          <ns0:cNvPr id="23" name="slide7-number-bg-3">
            <ns1:extLst>
              <ns1:ext uri="{FF2B5EF4-FFF2-40B4-BE49-F238E27FC236}">
                <ns2:creationId id="{F1A6F397-0163-478B-AB69-EE3DD9875D9C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4924425"/>
            <ns1:ext cx="552450" cy="552450"/>
          </ns1:xfrm>
          <ns1:prstGeom prst="rect">
            <ns1:avLst/>
          </ns1:prstGeom>
          <ns1:solidFill>
            <ns1:srgbClr val="C95D4B"/>
          </ns1:solidFill>
          <ns1:ln w="0">
            <ns1:noFill/>
            <ns1:prstDash val="solid"/>
          </ns1:ln>
        </ns0:spPr>
      </ns0:sp>
      <ns0:sp>
        <ns0:nvSpPr>
          <ns0:cNvPr id="24" name="slide7-number-3">
            <ns1:extLst>
              <ns1:ext uri="{FF2B5EF4-FFF2-40B4-BE49-F238E27FC236}">
                <ns2:creationId id="{F27B44CD-5A28-4408-92BB-1A6AB6B74F17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038725"/>
            <ns1:ext cx="552450" cy="3238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ctr">
              <ns1:defRPr sz="2100" b="1">
                <ns1:solidFill>
                  <ns1:srgbClr val="FFFFFF"/>
                </ns1:solidFill>
              </ns1:defRPr>
            </ns1:pPr>
            <ns1:r>
              <ns1:rPr sz="2100" b="1">
                <ns1:solidFill>
                  <ns1:srgbClr val="FFFFFF"/>
                </ns1:solidFill>
              </ns1:rPr>
              <ns1:t>4</ns1:t>
            </ns1:r>
          </ns1:p>
        </ns0:txBody>
      </ns0:sp>
      <ns0:sp>
        <ns0:nvSpPr>
          <ns0:cNvPr id="25" name="slide7-action-3">
            <ns1:extLst>
              <ns1:ext uri="{FF2B5EF4-FFF2-40B4-BE49-F238E27FC236}">
                <ns2:creationId id="{0E766CFC-2FBF-4F6E-B29C-0398015EA4C6}"/>
              </ns1:ext>
            </ns1:extLst>
          </ns0:cNvPr>
          <ns0:cNvSpPr>
            <ns1:spLocks noGrp="1"/>
          </ns0:cNvSpPr>
          <ns0:nvPr/>
        </ns0:nvSpPr>
        <ns0:spPr>
          <ns1:xfrm>
            <ns1:off x="1504950" y="4914900"/>
            <ns1:ext cx="4000500" cy="5619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201A2B"/>
                </ns1:solidFill>
              </ns1:defRPr>
            </ns1:pPr>
            <ns1:r>
              <ns1:rPr sz="1725" b="1">
                <ns1:solidFill>
                  <ns1:srgbClr val="201A2B"/>
                </ns1:solidFill>
              </ns1:rPr>
              <ns1:t>Definer opfølgning før implementeringsvalg</ns1:t>
            </ns1:r>
          </ns1:p>
        </ns0:txBody>
      </ns0:sp>
      <ns0:sp>
        <ns0:nvSpPr>
          <ns0:cNvPr id="26" name="slide7-risk-3">
            <ns1:extLst>
              <ns1:ext uri="{FF2B5EF4-FFF2-40B4-BE49-F238E27FC236}">
                <ns2:creationId id="{77044CFD-EC99-44D1-A6E5-10B452543B30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4924425"/>
            <ns1:ext cx="5429250" cy="304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Risiko: Aktivitet rapporteres som resultat uden målt udfald</ns1:t>
            </ns1:r>
          </ns1:p>
        </ns0:txBody>
      </ns0:sp>
      <ns0:sp>
        <ns0:nvSpPr>
          <ns0:cNvPr id="27" name="slide7-indicator-3">
            <ns1:extLst>
              <ns1:ext uri="{FF2B5EF4-FFF2-40B4-BE49-F238E27FC236}">
                <ns2:creationId id="{A9A22B33-1262-4737-9998-90FA92CFB277}"/>
              </ns1:ext>
            </ns1:extLst>
          </ns0:cNvPr>
          <ns0:cNvSpPr>
            <ns1:spLocks noGrp="1"/>
          </ns0:cNvSpPr>
          <ns0:nvPr/>
        </ns0:nvSpPr>
        <ns0:spPr>
          <ns1:xfrm>
            <ns1:off x="5810250" y="5248275"/>
            <ns1:ext cx="5429250" cy="37147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00" b="0">
                <ns1:solidFill>
                  <ns1:srgbClr val="635D68"/>
                </ns1:solidFill>
              </ns1:defRPr>
            </ns1:pPr>
            <ns1:r>
              <ns1:rPr sz="1200" b="0">
                <ns1:solidFill>
                  <ns1:srgbClr val="635D68"/>
                </ns1:solidFill>
              </ns1:rPr>
              <ns1:t>Synligt tegn: Beslutningsmaterialet skelner mellem aktivitet, implementering og udfald</ns1:t>
            </ns1:r>
          </ns1:p>
        </ns0:txBody>
      </ns0:sp>
    </ns0:spTree>
    <ns0:extLst>
      <ns0:ext uri="{BB962C8B-B14F-4D97-AF65-F5344CB8AC3E}">
        <ns3:creationId val="458494449"/>
      </ns0:ext>
    </ns0:extLst>
  </ns0:cSld>
</ns0:sld>
</file>

<file path=ppt/slides/slide8.xml><?xml version="1.0" encoding="utf-8"?>
<ns0:sld xmlns:ns0="http://schemas.openxmlformats.org/presentationml/2006/main" xmlns:ns1="http://schemas.openxmlformats.org/drawingml/2006/main" xmlns:ns2="http://schemas.microsoft.com/office/drawing/2014/main" xmlns:ns3="http://schemas.microsoft.com/office/powerpoint/2010/main">
  <ns0:cSld>
    <ns0:bg>
      <ns0:bgPr>
        <ns1:solidFill>
          <ns1:srgbClr val="F6F1E8"/>
        </ns1:solidFill>
      </ns0:bgPr>
    </ns0:bg>
    <ns0:spTree>
      <ns0:nvGrpSpPr>
        <ns0:cNvPr id="1" name=""/>
        <ns0:cNvGrpSpPr/>
        <ns0:nvPr/>
      </ns0:nvGrpSpPr>
      <ns0:grpSpPr>
        <ns1:xfrm/>
      </ns0:grpSpPr>
      <ns0:sp>
        <ns0:nvSpPr>
          <ns0:cNvPr id="5" name="title-8" title="Slidetitel">
            <ns1:extLst>
              <ns1:ext uri="{FF2B5EF4-FFF2-40B4-BE49-F238E27FC236}">
                <ns2:creationId id="{9C1FA957-F88A-4A63-9567-B40A9CE8F89A}"/>
              </ns1:ext>
            </ns1:extLst>
          </ns0:cNvPr>
          <ns0:cNvSpPr>
            <ns1:spLocks noGrp="1"/>
          </ns0:cNvSpPr>
          <ns0:nvPr>
            <ns0:ph type="title"/>
          </ns0:nvPr>
        </ns0:nvSpPr>
        <ns0:spPr>
          <ns1:xfrm>
            <ns1:off x="685800" y="647700"/>
            <ns1:ext cx="10477500" cy="6858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3600" b="1">
                <ns1:solidFill>
                  <ns1:srgbClr val="201A2B"/>
                </ns1:solidFill>
              </ns1:defRPr>
            </ns1:pPr>
            <ns1:r>
              <ns1:rPr sz="3600" b="1">
                <ns1:solidFill>
                  <ns1:srgbClr val="201A2B"/>
                </ns1:solidFill>
              </ns1:rPr>
              <ns1:t>Mødet bør ende med fire konkrete afklaringer</ns1:t>
            </ns1:r>
          </ns1:p>
        </ns0:txBody>
      </ns0:sp>
      <ns0:sp>
        <ns0:nvSpPr>
          <ns0:cNvPr id="21" name="top-band-8">
            <ns1:extLst>
              <ns1:ext uri="{FF2B5EF4-FFF2-40B4-BE49-F238E27FC236}">
                <ns2:creationId id="{90DC0BBE-B4FD-40B1-92EE-0A8D9769A5B6}"/>
              </ns1:ext>
            </ns1:extLst>
          </ns0:cNvPr>
          <ns0:cNvSpPr>
            <ns1:spLocks noGrp="1"/>
          </ns0:cNvSpPr>
          <ns0:nvPr/>
        </ns0:nvSpPr>
        <ns0:spPr>
          <ns1:xfrm>
            <ns1:off x="0" y="0"/>
            <ns1:ext cx="12192000" cy="171450"/>
          </ns1:xfrm>
          <ns1:prstGeom prst="rect">
            <ns1:avLst/>
          </ns1:prstGeom>
          <ns1:solidFill>
            <ns1:srgbClr val="6B264F"/>
          </ns1:solidFill>
          <ns1:ln w="0">
            <ns1:noFill/>
            <ns1:prstDash val="solid"/>
          </ns1:ln>
        </ns0:spPr>
      </ns0:sp>
      <ns0:sp>
        <ns0:nvSpPr>
          <ns0:cNvPr id="2" name="scope-8">
            <ns1:extLst>
              <ns1:ext uri="{FF2B5EF4-FFF2-40B4-BE49-F238E27FC236}">
                <ns2:creationId id="{51C89782-B6E8-43E2-A339-8B79D60B1E31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66700"/>
            <ns1:ext cx="6477000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050" b="1">
                <ns1:solidFill>
                  <ns1:srgbClr val="6B264F"/>
                </ns1:solidFill>
              </ns1:defRPr>
            </ns1:pPr>
            <ns1:r>
              <ns1:rPr sz="1050" b="1">
                <ns1:solidFill>
                  <ns1:srgbClr val="6B264F"/>
                </ns1:solidFill>
              </ns1:rPr>
              <ns1:t>ODSHERRED 2036 · LEDELSE/STAB</ns1:t>
            </ns1:r>
          </ns1:p>
        </ns0:txBody>
      </ns0:sp>
      <ns0:sp>
        <ns0:nvSpPr>
          <ns0:cNvPr id="3" name="page-8">
            <ns1:extLst>
              <ns1:ext uri="{FF2B5EF4-FFF2-40B4-BE49-F238E27FC236}">
                <ns2:creationId id="{4717889C-47FB-42F9-B203-6EA98C38C1B4}"/>
              </ns1:ext>
            </ns1:extLst>
          </ns0:cNvPr>
          <ns0:cNvSpPr>
            <ns1:spLocks noGrp="1"/>
          </ns0:cNvSpPr>
          <ns0:nvPr/>
        </ns0:nvSpPr>
        <ns0:spPr>
          <ns1:xfrm>
            <ns1:off x="11049000" y="6410325"/>
            <ns1:ext cx="4572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r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8</ns1:t>
            </ns1:r>
          </ns1:p>
        </ns0:txBody>
      </ns0:sp>
      <ns0:sp>
        <ns0:nvSpPr>
          <ns0:cNvPr id="4" name="footer-8">
            <ns1:extLst>
              <ns1:ext uri="{FF2B5EF4-FFF2-40B4-BE49-F238E27FC236}">
                <ns2:creationId id="{6C7B88D5-46E7-4BED-901C-F9B3C2FEE70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410325"/>
            <ns1:ext cx="8572500" cy="1905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00" b="0">
                <ns1:solidFill>
                  <ns1:srgbClr val="635D68"/>
                </ns1:solidFill>
              </ns1:defRPr>
            </ns1:pPr>
            <ns1:r>
              <ns1:rPr sz="900" b="0">
                <ns1:solidFill>
                  <ns1:srgbClr val="635D68"/>
                </ns1:solidFill>
              </ns1:rPr>
              <ns1:t>Kommuneblik · v1.4.1 · kontrolleret 8. august 2026 · datagrundlag 24. juni 2026</ns1:t>
            </ns1:r>
          </ns1:p>
        </ns0:txBody>
      </ns0:sp>
      <ns0:sp>
        <ns0:nvSpPr>
          <ns0:cNvPr id="6" name="title-rule-8">
            <ns1:extLst>
              <ns1:ext uri="{FF2B5EF4-FFF2-40B4-BE49-F238E27FC236}">
                <ns2:creationId id="{CC221574-0B98-4789-A61C-3A504B080CA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400175"/>
            <ns1:ext cx="1571625" cy="0"/>
          </ns1:xfrm>
          <ns1:prstGeom prst="line">
            <ns1:avLst/>
          </ns1:prstGeom>
          <ns1:noFill/>
          <ns1:ln w="47625">
            <ns1:solidFill>
              <ns1:srgbClr val="C95D4B"/>
            </ns1:solidFill>
            <ns1:prstDash val="solid"/>
          </ns1:ln>
        </ns0:spPr>
      </ns0:sp>
      <ns0:sp>
        <ns0:nvSpPr>
          <ns0:cNvPr id="7" name="deck-8">
            <ns1:extLst>
              <ns1:ext uri="{FF2B5EF4-FFF2-40B4-BE49-F238E27FC236}">
                <ns2:creationId id="{A5CE8E16-ABA4-47D7-85DC-4C3A03EC7A7F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1562100"/>
            <ns1:ext cx="10001250" cy="495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635D68"/>
                </ns1:solidFill>
              </ns1:defRPr>
            </ns1:pPr>
            <ns1:r>
              <ns1:rPr sz="1650" b="0">
                <ns1:solidFill>
                  <ns1:srgbClr val="635D68"/>
                </ns1:solidFill>
              </ns1:rPr>
              <ns1:t>Næste skridt er et tydeligt datakrav og en opfølgningsdato. En stærkere prognoseformulering er ikke nok.</ns1:t>
            </ns1:r>
          </ns1:p>
        </ns0:txBody>
      </ns0:sp>
      <ns0:sp>
        <ns0:nvSpPr>
          <ns0:cNvPr id="8" name="slide8-index-0">
            <ns1:extLst>
              <ns1:ext uri="{FF2B5EF4-FFF2-40B4-BE49-F238E27FC236}">
                <ns2:creationId id="{ACC9D773-2E2C-4660-BF45-06167619411E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2266950"/>
            <ns1:ext cx="552450" cy="3524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C95D4B"/>
                </ns1:solidFill>
              </ns1:defRPr>
            </ns1:pPr>
            <ns1:r>
              <ns1:rPr sz="1725" b="1">
                <ns1:solidFill>
                  <ns1:srgbClr val="C95D4B"/>
                </ns1:solidFill>
              </ns1:rPr>
              <ns1:t>01</ns1:t>
            </ns1:r>
          </ns1:p>
        </ns0:txBody>
      </ns0:sp>
      <ns0:sp>
        <ns0:nvSpPr>
          <ns0:cNvPr id="9" name="slide8-question-0">
            <ns1:extLst>
              <ns1:ext uri="{FF2B5EF4-FFF2-40B4-BE49-F238E27FC236}">
                <ns2:creationId id="{8800AAF0-578F-406A-8D2C-22F0A68DACCB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2266950"/>
            <ns1:ext cx="7429500" cy="5334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201A2B"/>
                </ns1:solidFill>
              </ns1:defRPr>
            </ns1:pPr>
            <ns1:r>
              <ns1:rPr sz="1650" b="0">
                <ns1:solidFill>
                  <ns1:srgbClr val="201A2B"/>
                </ns1:solidFill>
              </ns1:rPr>
              <ns1:t>Hvilke lokale data findes om faktisk servicebrug, kapacitet, ventetid, kvalitet og bemanding?</ns1:t>
            </ns1:r>
          </ns1:p>
        </ns0:txBody>
      </ns0:sp>
      <ns0:sp>
        <ns0:nvSpPr>
          <ns0:cNvPr id="10" name="slide8-index-1">
            <ns1:extLst>
              <ns1:ext uri="{FF2B5EF4-FFF2-40B4-BE49-F238E27FC236}">
                <ns2:creationId id="{BE5C4118-CF34-4C3F-8A50-DE0B38F2B1B2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019425"/>
            <ns1:ext cx="552450" cy="3524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C95D4B"/>
                </ns1:solidFill>
              </ns1:defRPr>
            </ns1:pPr>
            <ns1:r>
              <ns1:rPr sz="1725" b="1">
                <ns1:solidFill>
                  <ns1:srgbClr val="C95D4B"/>
                </ns1:solidFill>
              </ns1:rPr>
              <ns1:t>02</ns1:t>
            </ns1:r>
          </ns1:p>
        </ns0:txBody>
      </ns0:sp>
      <ns0:sp>
        <ns0:nvSpPr>
          <ns0:cNvPr id="11" name="slide8-question-1">
            <ns1:extLst>
              <ns1:ext uri="{FF2B5EF4-FFF2-40B4-BE49-F238E27FC236}">
                <ns2:creationId id="{CA23F8ED-1B72-4E5A-B39D-A072ED913D8D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3019425"/>
            <ns1:ext cx="7429500" cy="5334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201A2B"/>
                </ns1:solidFill>
              </ns1:defRPr>
            </ns1:pPr>
            <ns1:r>
              <ns1:rPr sz="1650" b="0">
                <ns1:solidFill>
                  <ns1:srgbClr val="201A2B"/>
                </ns1:solidFill>
              </ns1:rPr>
              <ns1:t>Hvilke beslutninger kan justeres etapevis, hvis prognosens bolig- eller flytteforudsætninger ændres?</ns1:t>
            </ns1:r>
          </ns1:p>
        </ns0:txBody>
      </ns0:sp>
      <ns0:sp>
        <ns0:nvSpPr>
          <ns0:cNvPr id="12" name="slide8-index-2">
            <ns1:extLst>
              <ns1:ext uri="{FF2B5EF4-FFF2-40B4-BE49-F238E27FC236}">
                <ns2:creationId id="{3718BCD0-ADB4-4C09-9CAC-5B4989ADB1E4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3771900"/>
            <ns1:ext cx="552450" cy="3524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C95D4B"/>
                </ns1:solidFill>
              </ns1:defRPr>
            </ns1:pPr>
            <ns1:r>
              <ns1:rPr sz="1725" b="1">
                <ns1:solidFill>
                  <ns1:srgbClr val="C95D4B"/>
                </ns1:solidFill>
              </ns1:rPr>
              <ns1:t>03</ns1:t>
            </ns1:r>
          </ns1:p>
        </ns0:txBody>
      </ns0:sp>
      <ns0:sp>
        <ns0:nvSpPr>
          <ns0:cNvPr id="13" name="slide8-question-2">
            <ns1:extLst>
              <ns1:ext uri="{FF2B5EF4-FFF2-40B4-BE49-F238E27FC236}">
                <ns2:creationId id="{A32CC4B4-14A0-499B-ACAB-0C1625CBA30D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3771900"/>
            <ns1:ext cx="7429500" cy="5334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201A2B"/>
                </ns1:solidFill>
              </ns1:defRPr>
            </ns1:pPr>
            <ns1:r>
              <ns1:rPr sz="1650" b="0">
                <ns1:solidFill>
                  <ns1:srgbClr val="201A2B"/>
                </ns1:solidFill>
              </ns1:rPr>
              <ns1:t>Hvordan er de tekniske budgetkorrektioner adskilt fra politiske prioriteringer og serviceniveauvalg?</ns1:t>
            </ns1:r>
          </ns1:p>
        </ns0:txBody>
      </ns0:sp>
      <ns0:sp>
        <ns0:nvSpPr>
          <ns0:cNvPr id="14" name="slide8-index-3">
            <ns1:extLst>
              <ns1:ext uri="{FF2B5EF4-FFF2-40B4-BE49-F238E27FC236}">
                <ns2:creationId id="{FCA47752-F80A-4697-B603-CA02D7262557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4524375"/>
            <ns1:ext cx="552450" cy="352425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725" b="1">
                <ns1:solidFill>
                  <ns1:srgbClr val="C95D4B"/>
                </ns1:solidFill>
              </ns1:defRPr>
            </ns1:pPr>
            <ns1:r>
              <ns1:rPr sz="1725" b="1">
                <ns1:solidFill>
                  <ns1:srgbClr val="C95D4B"/>
                </ns1:solidFill>
              </ns1:rPr>
              <ns1:t>04</ns1:t>
            </ns1:r>
          </ns1:p>
        </ns0:txBody>
      </ns0:sp>
      <ns0:sp>
        <ns0:nvSpPr>
          <ns0:cNvPr id="15" name="slide8-question-3">
            <ns1:extLst>
              <ns1:ext uri="{FF2B5EF4-FFF2-40B4-BE49-F238E27FC236}">
                <ns2:creationId id="{2B72D0D3-3CA7-474B-B724-6CF2726C0C7F}"/>
              </ns1:ext>
            </ns1:extLst>
          </ns0:cNvPr>
          <ns0:cNvSpPr>
            <ns1:spLocks noGrp="1"/>
          </ns0:cNvSpPr>
          <ns0:nvPr/>
        </ns0:nvSpPr>
        <ns0:spPr>
          <ns1:xfrm>
            <ns1:off x="1428750" y="4524375"/>
            <ns1:ext cx="7429500" cy="5334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650" b="0">
                <ns1:solidFill>
                  <ns1:srgbClr val="201A2B"/>
                </ns1:solidFill>
              </ns1:defRPr>
            </ns1:pPr>
            <ns1:r>
              <ns1:rPr sz="1650" b="0">
                <ns1:solidFill>
                  <ns1:srgbClr val="201A2B"/>
                </ns1:solidFill>
              </ns1:rPr>
              <ns1:t>Hvilke distriktsdefinitioner er stabile nok til løbende sammenligning?</ns1:t>
            </ns1:r>
          </ns1:p>
        </ns0:txBody>
      </ns0:sp>
      <ns0:sp>
        <ns0:nvSpPr>
          <ns0:cNvPr id="16" name="slide8-source-bg">
            <ns1:extLst>
              <ns1:ext uri="{FF2B5EF4-FFF2-40B4-BE49-F238E27FC236}">
                <ns2:creationId id="{E8B18553-8889-49AB-B09D-9842DA2FC692}"/>
              </ns1:ext>
            </ns1:extLst>
          </ns0:cNvPr>
          <ns0:cNvSpPr>
            <ns1:spLocks noGrp="1"/>
          </ns0:cNvSpPr>
          <ns0:nvPr/>
        </ns0:nvSpPr>
        <ns0:spPr>
          <ns1:xfrm>
            <ns1:off x="9191625" y="2266950"/>
            <ns1:ext cx="2305050" cy="3619500"/>
          </ns1:xfrm>
          <ns1:prstGeom prst="rect">
            <ns1:avLst/>
          </ns1:prstGeom>
          <ns1:solidFill>
            <ns1:srgbClr val="EEE8E0"/>
          </ns1:solidFill>
          <ns1:ln w="0">
            <ns1:noFill/>
            <ns1:prstDash val="solid"/>
          </ns1:ln>
        </ns0:spPr>
      </ns0:sp>
      <ns0:sp>
        <ns0:nvSpPr>
          <ns0:cNvPr id="17" name="slide8-source-heading">
            <ns1:extLst>
              <ns1:ext uri="{FF2B5EF4-FFF2-40B4-BE49-F238E27FC236}">
                <ns2:creationId id="{371AE815-D061-4885-B17C-DFD4F253E350}"/>
              </ns1:ext>
            </ns1:extLst>
          </ns0:cNvPr>
          <ns0:cNvSpPr>
            <ns1:spLocks noGrp="1"/>
          </ns0:cNvSpPr>
          <ns0:nvPr/>
        </ns0:nvSpPr>
        <ns0:spPr>
          <ns1:xfrm>
            <ns1:off x="9429750" y="2486025"/>
            <ns1:ext cx="1857375" cy="2476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1">
                <ns1:solidFill>
                  <ns1:srgbClr val="6B264F"/>
                </ns1:solidFill>
              </ns1:defRPr>
            </ns1:pPr>
            <ns1:r>
              <ns1:rPr sz="1275" b="1">
                <ns1:solidFill>
                  <ns1:srgbClr val="6B264F"/>
                </ns1:solidFill>
              </ns1:rPr>
              <ns1:t>KILDER OG STATUS</ns1:t>
            </ns1:r>
          </ns1:p>
        </ns0:txBody>
      </ns0:sp>
      <ns0:sp>
        <ns0:nvSpPr>
          <ns0:cNvPr id="18" name="slide8-source-text">
            <ns1:extLst>
              <ns1:ext uri="{FF2B5EF4-FFF2-40B4-BE49-F238E27FC236}">
                <ns2:creationId id="{FAC78985-3B82-41CA-AE81-3AA08C81B3F7}"/>
              </ns1:ext>
            </ns1:extLst>
          </ns0:cNvPr>
          <ns0:cNvSpPr>
            <ns1:spLocks noGrp="1"/>
          </ns0:cNvSpPr>
          <ns0:nvPr/>
        </ns0:nvSpPr>
        <ns0:spPr>
          <ns1:xfrm>
            <ns1:off x="9429750" y="2914650"/>
            <ns1:ext cx="1828800" cy="278130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Odsherred Kommune</ns1:t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Befolkningsprognose 2026</ns1:t>
            </ns1:r>
          </ns1:p>
          <ns1:p>
            <ns1:r>
              <ns1:t/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Budget 2027–2030</ns1:t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Foreløbigt materiale, ikke vedtaget</ns1:t>
            </ns1:r>
          </ns1:p>
          <ns1:p>
            <ns1:r>
              <ns1:t/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Senest kontrolleret</ns1:t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8. august 2026</ns1:t>
            </ns1:r>
          </ns1:p>
          <ns1:p>
            <ns1:r>
              <ns1:t/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Udgiver</ns1:t>
            </ns1:r>
          </ns1:p>
          <ns1:p>
            <ns1:pPr algn="l">
              <ns1:defRPr sz="1275" b="0">
                <ns1:solidFill>
                  <ns1:srgbClr val="201A2B"/>
                </ns1:solidFill>
              </ns1:defRPr>
            </ns1:pPr>
            <ns1:r>
              <ns1:rPr sz="1275" b="0">
                <ns1:solidFill>
                  <ns1:srgbClr val="201A2B"/>
                </ns1:solidFill>
              </ns1:rPr>
              <ns1:t>Kommuneblik</ns1:t>
            </ns1:r>
          </ns1:p>
        </ns0:txBody>
      </ns0:sp>
      <ns0:sp>
        <ns0:nvSpPr>
          <ns0:cNvPr id="19" name="slide8-independent">
            <ns1:extLst>
              <ns1:ext uri="{FF2B5EF4-FFF2-40B4-BE49-F238E27FC236}">
                <ns2:creationId id="{82C0E745-7BEB-4F2D-BC6A-6499172F2DAC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5753100"/>
            <ns1:ext cx="8096250" cy="2095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975" b="0">
                <ns1:solidFill>
                  <ns1:srgbClr val="635D68"/>
                </ns1:solidFill>
              </ns1:defRPr>
            </ns1:pPr>
            <ns1:r>
              <ns1:rPr sz="975" b="0">
                <ns1:solidFill>
                  <ns1:srgbClr val="635D68"/>
                </ns1:solidFill>
              </ns1:rPr>
              <ns1:t>Uafhængigt analyseprojekt baseret på offentlige kilder.</ns1:t>
            </ns1:r>
          </ns1:p>
        </ns0:txBody>
      </ns0:sp>
      <ns0:sp>
        <ns0:nvSpPr>
          <ns0:cNvPr id="20" name="slide8-route">
            <ns1:extLst>
              <ns1:ext uri="{FF2B5EF4-FFF2-40B4-BE49-F238E27FC236}">
                <ns2:creationId id="{CCD0ABCA-B5C3-48D8-8D82-9B1F889DBB49}"/>
              </ns1:ext>
            </ns1:extLst>
          </ns0:cNvPr>
          <ns0:cNvSpPr>
            <ns1:spLocks noGrp="1"/>
          </ns0:cNvSpPr>
          <ns0:nvPr/>
        </ns0:nvSpPr>
        <ns0:spPr>
          <ns1:xfrm>
            <ns1:off x="685800" y="6019800"/>
            <ns1:ext cx="8191500" cy="171450"/>
          </ns1:xfrm>
          <ns1:prstGeom prst="rect">
            <ns1:avLst/>
          </ns1:prstGeom>
          <ns1:noFill/>
          <ns1:ln w="0">
            <ns1:noFill/>
            <ns1:prstDash val="solid"/>
          </ns1:ln>
        </ns0:spPr>
        <ns0:txBody>
          <ns1:bodyPr/>
          <ns1:lstStyle/>
          <ns1:p>
            <ns1:pPr algn="l">
              <ns1:defRPr sz="825" b="0">
                <ns1:solidFill>
                  <ns1:srgbClr val="635D68"/>
                </ns1:solidFill>
              </ns1:defRPr>
            </ns1:pPr>
            <ns1:r>
              <ns1:rPr sz="825" b="0">
                <ns1:solidFill>
                  <ns1:srgbClr val="635D68"/>
                </ns1:solidFill>
              </ns1:rPr>
              <ns1:t>/downloads/kommuneblik-odsherred-2036-ledelses-og-udvalgsoplaeg-v1.4.1.pptx</ns1:t>
            </ns1:r>
          </ns1:p>
        </ns0:txBody>
      </ns0:sp>
    </ns0:spTree>
    <ns0:extLst>
      <ns0:ext uri="{BB962C8B-B14F-4D97-AF65-F5344CB8AC3E}">
        <ns3:creationId val="840188725"/>
      </ns0:ext>
    </ns0:extLst>
  </ns0:cSld>
</ns0:sld>
</file>

<file path=ppt/theme/theme1.xml><?xml version="1.0" encoding="utf-8"?>
<ns0:theme xmlns:ns0="http://schemas.openxmlformats.org/drawingml/2006/main" name="Kommuneblik">
  <ns0:themeElements>
    <ns0:clrScheme name="Kommuneblik">
      <ns0:dk1>
        <ns0:srgbClr val="000000"/>
      </ns0:dk1>
      <ns0:lt1>
        <ns0:srgbClr val="FFFFFF"/>
      </ns0:lt1>
      <ns0:dk2>
        <ns0:srgbClr val="0E2841"/>
      </ns0:dk2>
      <ns0:lt2>
        <ns0:srgbClr val="E8E8E8"/>
      </ns0:lt2>
      <ns0:accent1>
        <ns0:srgbClr val="156082"/>
      </ns0:accent1>
      <ns0:accent2>
        <ns0:srgbClr val="E97132"/>
      </ns0:accent2>
      <ns0:accent3>
        <ns0:srgbClr val="196B24"/>
      </ns0:accent3>
      <ns0:accent4>
        <ns0:srgbClr val="0F9ED5"/>
      </ns0:accent4>
      <ns0:accent5>
        <ns0:srgbClr val="A02B93"/>
      </ns0:accent5>
      <ns0:accent6>
        <ns0:srgbClr val="4EA72E"/>
      </ns0:accent6>
      <ns0:hlink>
        <ns0:srgbClr val="467886"/>
      </ns0:hlink>
      <ns0:folHlink>
        <ns0:srgbClr val="96607D"/>
      </ns0:folHlink>
    </ns0:clrScheme>
    <ns0:fontScheme name="Office">
      <ns0:majorFont>
        <ns0:latin typeface="Calibri Light"/>
        <ns0:ea typeface="Calibri Light"/>
        <ns0:cs typeface="Calibri Light"/>
      </ns0:majorFont>
      <ns0:minorFont>
        <ns0:latin typeface="Calibri"/>
        <ns0:ea typeface="Calibri"/>
        <ns0:cs typeface="Calibri"/>
      </ns0:minorFont>
    </ns0:fontScheme>
    <ns0:fmtScheme name="Kommuneblik">
      <ns0:fillStyleLst>
        <ns0:solidFill>
          <ns0:schemeClr val="phClr"/>
        </ns0:solidFill>
        <ns0:gradFill>
          <ns0:gsLst>
            <ns0:gs pos="0">
              <ns0:schemeClr val="phClr">
                <ns0:tint val="67000"/>
                <ns0:lumMod val="110000"/>
                <ns0:satMod val="105000"/>
              </ns0:schemeClr>
            </ns0:gs>
            <ns0:gs pos="50000">
              <ns0:schemeClr val="phClr">
                <ns0:tint val="73000"/>
                <ns0:lumMod val="105000"/>
                <ns0:satMod val="103000"/>
              </ns0:schemeClr>
            </ns0:gs>
            <ns0:gs pos="100000">
              <ns0:schemeClr val="phClr">
                <ns0:tint val="81000"/>
                <ns0:lumMod val="105000"/>
                <ns0:satMod val="109000"/>
              </ns0:schemeClr>
            </ns0:gs>
          </ns0:gsLst>
          <ns0:lin ang="5400000" scaled="0"/>
        </ns0:gradFill>
        <ns0:gradFill>
          <ns0:gsLst>
            <ns0:gs pos="0">
              <ns0:schemeClr val="phClr">
                <ns0:tint val="94000"/>
                <ns0:lumMod val="102000"/>
                <ns0:satMod val="103000"/>
              </ns0:schemeClr>
            </ns0:gs>
            <ns0:gs pos="50000">
              <ns0:schemeClr val="phClr">
                <ns0:shade val="100000"/>
                <ns0:lumMod val="100000"/>
                <ns0:satMod val="110000"/>
              </ns0:schemeClr>
            </ns0:gs>
            <ns0:gs pos="100000">
              <ns0:schemeClr val="phClr">
                <ns0:shade val="78000"/>
                <ns0:lumMod val="99000"/>
                <ns0:satMod val="120000"/>
              </ns0:schemeClr>
            </ns0:gs>
          </ns0:gsLst>
          <ns0:lin ang="5400000" scaled="0"/>
        </ns0:gradFill>
      </ns0:fillStyleLst>
      <ns0:lnStyleLst>
        <ns0:ln w="12700">
          <ns0:solidFill>
            <ns0:schemeClr val="phClr"/>
          </ns0:solidFill>
          <ns0:prstDash val="solid"/>
        </ns0:ln>
        <ns0:ln w="19050">
          <ns0:solidFill>
            <ns0:schemeClr val="phClr"/>
          </ns0:solidFill>
          <ns0:prstDash val="solid"/>
        </ns0:ln>
        <ns0:ln w="25400">
          <ns0:solidFill>
            <ns0:schemeClr val="phClr"/>
          </ns0:solidFill>
          <ns0:prstDash val="solid"/>
        </ns0:ln>
      </ns0:lnStyleLst>
      <ns0:effectStyleLst>
        <ns0:effectStyle>
          <ns0:effectLst/>
        </ns0:effectStyle>
        <ns0:effectStyle>
          <ns0:effectLst/>
        </ns0:effectStyle>
        <ns0:effectStyle>
          <ns0:effectLst>
            <ns0:outerShdw blurRad="57150" dist="190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19050" dist="9525" dir="5400000">
              <ns0:srgbClr val="000000">
                <ns0:alpha val="6000"/>
              </ns0:srgbClr>
            </ns0:outerShdw>
          </ns0:effectLst>
        </ns0:effectStyle>
        <ns0:effectStyle>
          <ns0:effectLst>
            <ns0:outerShdw blurRad="28575" dist="9525" dir="5400000">
              <ns0:srgbClr val="000000">
                <ns0:alpha val="8000"/>
              </ns0:srgbClr>
            </ns0:outerShdw>
          </ns0:effectLst>
        </ns0:effectStyle>
        <ns0:effectStyle>
          <ns0:effectLst>
            <ns0:outerShdw blurRad="57150" dist="19050" dir="5400000">
              <ns0:srgbClr val="000000">
                <ns0:alpha val="10000"/>
              </ns0:srgbClr>
            </ns0:outerShdw>
          </ns0:effectLst>
        </ns0:effectStyle>
        <ns0:effectStyle>
          <ns0:effectLst>
            <ns0:outerShdw blurRad="114300" dist="38100" dir="5400000">
              <ns0:srgbClr val="000000">
                <ns0:alpha val="12000"/>
              </ns0:srgbClr>
            </ns0:outerShdw>
          </ns0:effectLst>
        </ns0:effectStyle>
        <ns0:effectStyle>
          <ns0:effectLst>
            <ns0:outerShdw blurRad="171450" dist="57150" dir="5400000">
              <ns0:srgbClr val="000000">
                <ns0:alpha val="16000"/>
              </ns0:srgbClr>
            </ns0:outerShdw>
          </ns0:effectLst>
        </ns0:effectStyle>
        <ns0:effectStyle>
          <ns0:effectLst>
            <ns0:outerShdw blurRad="266700" dist="95250" dir="5400000">
              <ns0:srgbClr val="000000">
                <ns0:alpha val="24000"/>
              </ns0:srgbClr>
            </ns0:outerShdw>
          </ns0:effectLst>
        </ns0:effectStyle>
      </ns0:effectStyleLst>
      <ns0:bgFillStyleLst>
        <ns0:solidFill>
          <ns0:schemeClr val="phClr"/>
        </ns0:solidFill>
        <ns0:solidFill>
          <ns0:schemeClr val="phClr">
            <ns0:tint val="95000"/>
            <ns0:satMod val="170000"/>
          </ns0:schemeClr>
        </ns0:solidFill>
        <ns0:gradFill>
          <ns0:gsLst>
            <ns0:gs pos="0">
              <ns0:schemeClr val="phClr">
                <ns0:tint val="93000"/>
                <ns0:shade val="98000"/>
                <ns0:lumMod val="102000"/>
                <ns0:satMod val="150000"/>
              </ns0:schemeClr>
            </ns0:gs>
            <ns0:gs pos="50000">
              <ns0:schemeClr val="phClr">
                <ns0:tint val="98000"/>
                <ns0:shade val="90000"/>
                <ns0:lumMod val="103000"/>
                <ns0:satMod val="130000"/>
              </ns0:schemeClr>
            </ns0:gs>
            <ns0:gs pos="100000">
              <ns0:schemeClr val="phClr">
                <ns0:shade val="63000"/>
                <ns0:satMod val="120000"/>
              </ns0:schemeClr>
            </ns0:gs>
          </ns0:gsLst>
          <ns0:lin ang="5400000" scaled="0"/>
        </ns0:gradFill>
      </ns0:bgFillStyleLst>
    </ns0:fmtScheme>
  </ns0:themeElements>
</ns0:theme>
</file>

<file path=docProps/app.xml><?xml version="1.0" encoding="utf-8"?>
<ns0:Properties xmlns:ns0="http://schemas.openxmlformats.org/officeDocument/2006/extended-properties">
  <ns0:Application>Kommuneblik</ns0:Application>
  <ns0:PresentationFormat>Converted Presentation</ns0:PresentationFormat>
  <ns0:Slides>8</ns0:Slides>
  <ns0:Notes>8</ns0:Notes>
  <ns0:HiddenSlides>0</ns0:HiddenSlides>
  <ns0:SharedDoc>false</ns0:SharedDoc>
  <ns0:DocSecurity>0</ns0:DocSecurity>
</ns0:Properties>
</file>

<file path=docProps/core.xml><?xml version="1.0" encoding="utf-8"?>
<ns0:coreProperties xmlns:dc="http://purl.org/dc/elements/1.1/" xmlns:ns0="http://schemas.openxmlformats.org/package/2006/metadata/core-properties" xmlns:ns2="http://purl.org/dc/terms/" xmlns:xsi="http://www.w3.org/2001/XMLSchema-instance">
  <dc:creator>Kommuneblik</dc:creator>
  <ns0:lastModifiedBy>Kommuneblik</ns0:lastModifiedBy>
  <dc:title>Ledelses- og udvalgsoplæg: Odsherred 2036</dc:title>
  <ns2:created xsi:type="dcterms:W3CDTF">2026-08-08T18:24:45.2880000Z</ns2:created>
  <ns2:modified xsi:type="dcterms:W3CDTF">2026-08-08T18:24:45.2880000Z</ns2:modified>
  <dc:language>da-DK</dc:language>
</ns0:coreProperties>
</file>