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docProps/core.xml" ContentType="application/vnd.openxmlformats-package.core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4ff60f2957d4b0c" /><Relationship Type="http://schemas.openxmlformats.org/officeDocument/2006/relationships/extended-properties" Target="/docProps/app.xml" Id="Rb2be08d6e204488e" /><Relationship Type="http://schemas.openxmlformats.org/officeDocument/2006/relationships/officeDocument" Target="/ppt/presentation.xml" Id="Rfaab1ad7de7d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c7d8a487949a6"/>
  </p:sldMasterIdLst>
  <p:notesMasterIdLst>
    <p:notesMasterId xmlns:r="http://schemas.openxmlformats.org/officeDocument/2006/relationships" r:id="R13027f585075459e"/>
  </p:notesMasterIdLst>
  <p:sldIdLst>
    <p:sldId xmlns:r="http://schemas.openxmlformats.org/officeDocument/2006/relationships" id="256" r:id="R93f6eafe328d4892"/>
    <p:sldId xmlns:r="http://schemas.openxmlformats.org/officeDocument/2006/relationships" id="257" r:id="R8bff7bd894f44f46"/>
    <p:sldId xmlns:r="http://schemas.openxmlformats.org/officeDocument/2006/relationships" id="258" r:id="R743be4d54fda4ede"/>
    <p:sldId xmlns:r="http://schemas.openxmlformats.org/officeDocument/2006/relationships" id="259" r:id="R63f8b49c69dd47ec"/>
    <p:sldId xmlns:r="http://schemas.openxmlformats.org/officeDocument/2006/relationships" id="260" r:id="R2cbabeae119241b3"/>
    <p:sldId xmlns:r="http://schemas.openxmlformats.org/officeDocument/2006/relationships" id="261" r:id="Rfa3e55a390a24ef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9bcebea85ed41ce" /><Relationship Type="http://schemas.openxmlformats.org/officeDocument/2006/relationships/slideMaster" Target="/ppt/slideMasters/slideMaster1.xml" Id="R738c7d8a487949a6" /><Relationship Type="http://schemas.openxmlformats.org/officeDocument/2006/relationships/notesMaster" Target="/ppt/notesMasters/notesMaster1.xml" Id="R13027f585075459e" /><Relationship Type="http://schemas.openxmlformats.org/officeDocument/2006/relationships/presProps" Target="/ppt/presProps.xml" Id="Rb64a37ca2bc744f5" /><Relationship Type="http://schemas.openxmlformats.org/officeDocument/2006/relationships/tableStyles" Target="/ppt/tableStyles.xml" Id="R2b12e59625304e94" /><Relationship Type="http://schemas.openxmlformats.org/officeDocument/2006/relationships/slide" Target="/ppt/slides/slide1.xml" Id="R93f6eafe328d4892" /><Relationship Type="http://schemas.openxmlformats.org/officeDocument/2006/relationships/slide" Target="/ppt/slides/slide2.xml" Id="R8bff7bd894f44f46" /><Relationship Type="http://schemas.openxmlformats.org/officeDocument/2006/relationships/slide" Target="/ppt/slides/slide3.xml" Id="R743be4d54fda4ede" /><Relationship Type="http://schemas.openxmlformats.org/officeDocument/2006/relationships/slide" Target="/ppt/slides/slide4.xml" Id="R63f8b49c69dd47ec" /><Relationship Type="http://schemas.openxmlformats.org/officeDocument/2006/relationships/slide" Target="/ppt/slides/slide5.xml" Id="R2cbabeae119241b3" /><Relationship Type="http://schemas.openxmlformats.org/officeDocument/2006/relationships/slide" Target="/ppt/slides/slide6.xml" Id="Rfa3e55a390a24ef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f37faa5462f4f2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Kommuneblik">
  <a:themeElements>
    <a:clrScheme name="Kommuneblik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Kommuneblik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c7b7ec37cf2435b" /><Relationship Type="http://schemas.openxmlformats.org/officeDocument/2006/relationships/notesMaster" Target="/ppt/notesMasters/notesMaster1.xml" Id="R9b628e409a71411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d06b1d8ea6b4780" /><Relationship Type="http://schemas.openxmlformats.org/officeDocument/2006/relationships/notesMaster" Target="/ppt/notesMasters/notesMaster1.xml" Id="Rc073bd3f423343f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5a2f933fde844e9" /><Relationship Type="http://schemas.openxmlformats.org/officeDocument/2006/relationships/notesMaster" Target="/ppt/notesMasters/notesMaster1.xml" Id="R724e1ee23564450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943a25e1eb54d19" /><Relationship Type="http://schemas.openxmlformats.org/officeDocument/2006/relationships/notesMaster" Target="/ppt/notesMasters/notesMaster1.xml" Id="R6728f262325b489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eefbb9ed96342c7" /><Relationship Type="http://schemas.openxmlformats.org/officeDocument/2006/relationships/notesMaster" Target="/ppt/notesMasters/notesMaster1.xml" Id="R6a589b1a2517451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c408ceede294a44" /><Relationship Type="http://schemas.openxmlformats.org/officeDocument/2006/relationships/notesMaster" Target="/ppt/notesMasters/notesMaster1.xml" Id="R8151af33a38046a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https://www.e-pages.dk/odsherredkommune/783/ — Pårørendepolitik 2025–2030, publiceret 10.11.2025.</a:t>
            </a:r>
          </a:p>
          <a:p xmlns:a="http://schemas.openxmlformats.org/drawingml/2006/main">
            <a:r>
              <a:t>https://odsherred.kommune-tv.dk/player/10721?bar=1 — Byrådet 28.10.2025, punkt 172.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Afgrænsning: Kommuneblik er en uafhængig analyse og er ikke udarbejdet på vegne af Odsherred Kommune.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https://www.e-pages.dk/odsherredkommune/783/ — vedtaget tværgående pårørendepolitik.</a:t>
            </a:r>
          </a:p>
          <a:p xmlns:a="http://schemas.openxmlformats.org/drawingml/2006/main">
            <a:r>
              <a:t>https://www.odsherred.dk/da/borgermoeder-og-arrangementer/kick-off-moede-om-implementering-af-paaroerendepolitik/ — annonceret kick-off, siden opdateret 17.03.2026.</a:t>
            </a:r>
          </a:p>
          <a:p xmlns:a="http://schemas.openxmlformats.org/drawingml/2006/main">
            <a:r>
              <a:t>https://www.odsherred.dk/da/bo-og-leve/stoette-og-pleje/hjaelp-til-aeldre-og-andre-der-har-behov-for-stoette-i-hverdagen/hjaelp-ved-demens/ — aktuelle offentlige tilbud, opdateret 14.07.2026.</a:t>
            </a:r>
          </a:p>
          <a:p xmlns:a="http://schemas.openxmlformats.org/drawingml/2006/main">
            <a:r>
              <a:t>https://www.odsherred.dk/media/o3ijer45/budgetmappe-budgetskemaer-1-udsendelse-24-juni-2026.pdf — budgetskema ÆU-32-D, 24.06.2026.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Afgrænsning: Kommuneblik er en uafhængig analyse og er ikke udarbejdet på vegne af Odsherred Kommune.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https://www.odsherred.dk/da/bo-og-leve/stoette-og-pleje/hjaelp-til-aeldre-og-andre-der-har-behov-for-stoette-i-hverdagen/hjaelp-ved-demens/ — kontaktpunkter og aktuelle tilbud.</a:t>
            </a:r>
          </a:p>
          <a:p xmlns:a="http://schemas.openxmlformats.org/drawingml/2006/main">
            <a:r>
              <a:t>https://www.odsherred.dk/da/bo-og-leve/stoette-og-pleje/hjaelp-til-aeldre-og-andre-der-har-behov-for-stoette-i-hverdagen/dagtilbud/ — dagtilbud, opdateret 17.06.2026.</a:t>
            </a:r>
          </a:p>
          <a:p xmlns:a="http://schemas.openxmlformats.org/drawingml/2006/main">
            <a:r>
              <a:t>https://www.odsherred.dk/media/l3cprw3z/demensstrategi.pdf — historisk strategisk kilde; bruges ikke som dokumentation for aktuelle arbejdsgange.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Afgrænsning: Kommuneblik er en uafhængig analyse og er ikke udarbejdet på vegne af Odsherred Kommune.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https://www.odsherred.dk/media/o3ijer45/budgetmappe-budgetskemaer-1-udsendelse-24-juni-2026.pdf — ÆU-32-D; beløb i 1.000 kr., 650 pr. år 2027–2030.</a:t>
            </a:r>
          </a:p>
          <a:p xmlns:a="http://schemas.openxmlformats.org/drawingml/2006/main">
            <a:r>
              <a:t>Mulighed A–C og anbefaling B er Kommunebliks analytiske forslag, ikke officielle kommunale modeller eller beslutninger.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Afgrænsning: Kommuneblik er en uafhængig analyse og er ikke udarbejdet på vegne af Odsherred Kommune.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Arbejdsspor, leverancer og indikatorer er Kommunebliks forslag til implementering og opfølgning.</a:t>
            </a:r>
          </a:p>
          <a:p xmlns:a="http://schemas.openxmlformats.org/drawingml/2006/main">
            <a:r>
              <a:t>https://www.odsherred.dk/media/cmwfe3a3/aeldreraadet-i-odsherred-pejlemaerker-2026-2029.pdf — pejlemærker 2026–2029, 02.03.2026.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Afgrænsning: Kommuneblik er en uafhængig analyse og er ikke udarbejdet på vegne af Odsherred Kommune.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https://www.e-pages.dk/odsherredkommune/783/ — politisk ramme.</a:t>
            </a:r>
          </a:p>
          <a:p xmlns:a="http://schemas.openxmlformats.org/drawingml/2006/main">
            <a:r>
              <a:t>https://www.odsherred.dk/da/borgermoeder-og-arrangementer/kick-off-moede-om-implementering-af-paaroerendepolitik/ — annonceret aktivitet; ikke dokumentation for afholdelse eller effekt.</a:t>
            </a:r>
          </a:p>
          <a:p xmlns:a="http://schemas.openxmlformats.org/drawingml/2006/main">
            <a:r>
              <a:t>https://www.odsherred.dk/media/o3ijer45/budgetmappe-budgetskemaer-1-udsendelse-24-juni-2026.pdf — budgetforslag, ikke bevilling.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Afgrænsning: Kommuneblik er en uafhængig analyse og er ikke udarbejdet på vegne af Odsherred Kommune.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0822197064ca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fd81b2c687d4c54" /><Relationship Type="http://schemas.openxmlformats.org/officeDocument/2006/relationships/slideLayout" Target="/ppt/slideLayouts/slideLayout1.xml" Id="R1f02e0b7488f40b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2e0b7488f40b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Kommuneblik">
  <a:themeElements>
    <a:clrScheme name="Kommuneblik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Kommuneblik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e0935487b4de2" /><Relationship Type="http://schemas.openxmlformats.org/officeDocument/2006/relationships/notesSlide" Target="/ppt/notesSlides/notesSlide1.xml" Id="Rb54ecd4e79e747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d19049e8f4038" /><Relationship Type="http://schemas.openxmlformats.org/officeDocument/2006/relationships/notesSlide" Target="/ppt/notesSlides/notesSlide2.xml" Id="Rc1a3d1cc141448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d75c1d62c416d" /><Relationship Type="http://schemas.openxmlformats.org/officeDocument/2006/relationships/notesSlide" Target="/ppt/notesSlides/notesSlide3.xml" Id="R7fb16f6a7628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ca6650c0a420c" /><Relationship Type="http://schemas.openxmlformats.org/officeDocument/2006/relationships/notesSlide" Target="/ppt/notesSlides/notesSlide4.xml" Id="Rafeab6eb2630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0ed1677c743f1" /><Relationship Type="http://schemas.openxmlformats.org/officeDocument/2006/relationships/notesSlide" Target="/ppt/notesSlides/notesSlide5.xml" Id="Rbbb60da419e9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38aa827cf4a0c" /><Relationship Type="http://schemas.openxmlformats.org/officeDocument/2006/relationships/notesSlide" Target="/ppt/notesSlides/notesSlide6.xml" Id="R6481a35f1fbe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57CB2C-25A7-4136-B0C6-958543712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D26F2A-764D-4E53-9835-B2843821B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20955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KOMMUNEBLIK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45D1CB-7ECD-452A-B0BD-D4FA80DB5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85750"/>
            <a:ext cx="4953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LEDELSESBRIEF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E20F92-9D74-43F7-AD86-4E114D462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CF0A45-9FC7-48C3-93C1-3240FF7CF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0C3414-3BED-4486-BB25-7F2AC15DF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5905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Uafhængig analyse · kommuneblik.dk · 10. august 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DDE9C2-D0AA-4629-8E21-FA2D68F23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77000"/>
            <a:ext cx="571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B1D1B6-E533-486D-AD6F-634DCFD4A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95350"/>
            <a:ext cx="8572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DEMENS OG PÅRØRENDE I ODSHERRED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A779EC-C479-4B1F-A6D0-62E787449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75247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33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Politikken er vedtaget.</a:t>
            </a:r>
          </a:p>
          <a:p xmlns:a="http://schemas.openxmlformats.org/drawingml/2006/main">
            <a:pPr algn="l">
              <a:defRPr sz="33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33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Det fælles forløb er stadig åbent.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8764E7-3899-4CB4-A86A-5AC8D8414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723900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650" b="0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Hvordan omsættes en tværgående pårørendepolitik og eksisterende demenstilbud til en sammenhængende indsats – og hvad kræver næste beslutning?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FE4D06-B29E-42ED-AF59-AFF529F9D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895350"/>
            <a:ext cx="31242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DFE4"/>
          </a:solidFill>
          <a:ln xmlns:a="http://schemas.openxmlformats.org/drawingml/2006/main" w="9525">
            <a:solidFill>
              <a:srgbClr val="CFC5C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B1644E-E808-41C0-BB9E-246CF4EEE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104900"/>
            <a:ext cx="23812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30 SEKUNDER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CF8853-BA8C-4AA1-B994-A7CEBD326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466850"/>
            <a:ext cx="1143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Grundlag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E8E79C-457B-488E-9C1A-63F046E79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69545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Vedtaget politik og</a:t>
            </a:r>
          </a:p>
          <a:p xmlns:a="http://schemas.openxmlformats.org/drawingml/2006/main">
            <a:pPr algn="l">
              <a:defRPr sz="150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dokumenterede tilbud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F8BD45-CA23-45F5-999F-D3B85AAE1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305050"/>
            <a:ext cx="238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F62967-5553-4464-9E11-C5297AC6C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457450"/>
            <a:ext cx="1143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Åbent punkt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A6A6F3-2C86-435C-BF92-A45ECF8FE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686050"/>
            <a:ext cx="24765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Ansvar, overgange og</a:t>
            </a:r>
          </a:p>
          <a:p xmlns:a="http://schemas.openxmlformats.org/drawingml/2006/main">
            <a:pPr algn="l">
              <a:defRPr sz="1350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minimumsopfølgning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0BD278-6982-46B5-A1BB-12CFFB3AF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62360F-77C8-4C02-B47A-9F113DB7A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20002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HOVEDVURDERING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BEEBFD0-FC46-4900-B432-743496D69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95775"/>
            <a:ext cx="671512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8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Odsherred har byggestenene, men de offentlige kilder dokumenterer ikke endnu en samlet model eller dens effekt.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23EF3F-C12F-4E69-A5E5-80C9DFD4E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4000500"/>
            <a:ext cx="2667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ANBEFALET NÆSTE SKRIDT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F3A3C9-D9CB-4FCC-8470-66ADDDEAE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4295775"/>
            <a:ext cx="352425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Prøv et fælles pårørendeforløb med tydeligt ejerskab og få kontrolpunkter, før en permanent organisering vælges.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90C8B1C-B624-4866-AC41-29447D56D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5314950"/>
            <a:ext cx="35242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Kommunebliks analyseforslag – ikke en kommunal beslutning</a:t>
            </a:r>
          </a:p>
        </p:txBody>
      </p:sp>
    </p:spTree>
    <p:extLst>
      <p:ext uri="{BB962C8B-B14F-4D97-AF65-F5344CB8AC3E}">
        <p14:creationId xmlns:p14="http://schemas.microsoft.com/office/powerpoint/2010/main" val="1299122434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EF6E566-90CD-4F94-B39D-69113A6CA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564F8A4-0092-4C72-A57D-74DEE063D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20955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KOMMUNEBLIK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69D218-859F-49A5-A5E7-4EABC22C9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85750"/>
            <a:ext cx="4953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DOKUMENTERET STATUS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788BF6-DD3D-47B4-AD08-5DE196F0A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A1192A-64E9-4677-9E5E-E7601B4F5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AAFFE6-E15B-485B-A361-6858694DE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5905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Uafhængig analyse · kommuneblik.dk · 10. august 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5C5823-D95F-4C04-929A-E4E0B8E99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77000"/>
            <a:ext cx="571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8FCD30D-372F-40CF-9651-96705706A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19150"/>
            <a:ext cx="100012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HVAD ER BESLUTTET?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C933BC-34A5-4F69-8CBC-677F1ACB5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668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28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Fire statusser, som ikke må blandes sammen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71678F-1A44-499F-9E76-216A38062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71675"/>
            <a:ext cx="1038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0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Vedtagelse, annonceret aktivitet, eksisterende tilbud og et budgetforslag er forskellige bevisniveauer.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ADB1D2-F888-43A5-9B3F-5E6272040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05125"/>
            <a:ext cx="2390775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DFE4"/>
          </a:solidFill>
          <a:ln xmlns:a="http://schemas.openxmlformats.org/drawingml/2006/main" w="9525">
            <a:solidFill>
              <a:srgbClr val="CFC5C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EFC087-E074-4ECF-88FF-6F821CCCA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05150"/>
            <a:ext cx="428625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0987D3-DB95-40E5-9A1A-AF4E49105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62300"/>
            <a:ext cx="14763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VEDTAGET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9B367E-3ED9-416B-8A30-D3BFA1EFC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14725"/>
            <a:ext cx="2047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F3C07C-1E66-45B1-9B46-25B814C06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05225"/>
            <a:ext cx="2047875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5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Tværgående politik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9FC9081-7DBB-4F6B-AF3D-CABDF4D04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14825"/>
            <a:ext cx="20478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Pårørendepolitik 2025–2030 og første handleplan blev endeligt behandlet i Byrådet.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4CC5197-114C-4FB1-B493-965BE1687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905125"/>
            <a:ext cx="2390775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9525">
            <a:solidFill>
              <a:srgbClr val="CFC5C9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32B175-FD46-41C4-81D0-23C25A75A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3105150"/>
            <a:ext cx="428625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53F0D35-CB91-48CF-A0D3-4242A02CE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3162300"/>
            <a:ext cx="14763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ANNONCERET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ECE474B-A0C5-47EF-A41A-D8FAED037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3514725"/>
            <a:ext cx="2047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223A6C3-805B-4E72-BF11-3414B9D68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3705225"/>
            <a:ext cx="2047875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5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Kick-off 16. april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913298B-7D9F-43ED-A771-91A32B45F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4314825"/>
            <a:ext cx="20478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Kommunen beskrev mødet som første skridt i implementeringen. Kilden dokumenterer invitationen – ikke udfaldet.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FE453C9-5DAD-4B92-8C0F-D1B236004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905125"/>
            <a:ext cx="2390775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9525">
            <a:solidFill>
              <a:srgbClr val="CFC5C9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39FF66D-8B4E-4954-B735-EE14C2360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105150"/>
            <a:ext cx="428625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03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6492E35-A265-45F1-9D3C-94AEF2176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162300"/>
            <a:ext cx="14763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EKSISTERER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7C0A4F0-76E1-4FCB-AF59-55E4A06C1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514725"/>
            <a:ext cx="2047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67A86A3-BD0C-458F-A2BC-F29C66F30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705225"/>
            <a:ext cx="2047875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5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Demenstilbud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0C84DAC-56B6-4723-A982-EB708714C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314825"/>
            <a:ext cx="20478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Demensteam, dagtilbud, rådgivning og andre offentligt beskrevne kontaktpunkter kan verificeres.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EEE08F9-E45F-4215-8316-6FA551391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905125"/>
            <a:ext cx="2390775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9525">
            <a:solidFill>
              <a:srgbClr val="CFC5C9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56A32C9-F064-461A-8E16-2370B6459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105150"/>
            <a:ext cx="428625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04E32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1">
                <a:solidFill>
                  <a:srgbClr val="A04E32"/>
                </a:solidFill>
                <a:latin typeface="DejaVu Serif"/>
                <a:ea typeface="DejaVu Serif"/>
                <a:cs typeface="DejaVu Serif"/>
              </a:rPr>
              <a:t>04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B6CF2CF-6496-4DD7-B34F-CC2F8C3AA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91675" y="3162300"/>
            <a:ext cx="14763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FORESLÅET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93BF366-57D5-4CA1-8A15-1375D807F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514725"/>
            <a:ext cx="2047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078E4B0-1594-4A36-A795-A26214BB8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705225"/>
            <a:ext cx="2047875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2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Pårørendekoordinator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FF7ED66-95B0-4857-BFC8-218DE3925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4314825"/>
            <a:ext cx="20478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ÆU-32-D angiver 650.000 kr. årligt i 2027–2030. Det er ikke en bevilling.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992EE5D-6814-4751-80A8-A5A2302C1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109728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VEDTAGELSE ≠ GENNEMFØRELSE     ·     TILBUD ≠ EFFEKT     ·     FORSLAG ≠ BEVILLING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D491BA8-1A40-48A0-9FD0-D4EADB3DC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0"/>
            <a:ext cx="109728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Politikken er tværgående. Dette brief undersøger dens omsætning på demensområdet.</a:t>
            </a:r>
          </a:p>
        </p:txBody>
      </p:sp>
    </p:spTree>
    <p:extLst>
      <p:ext uri="{BB962C8B-B14F-4D97-AF65-F5344CB8AC3E}">
        <p14:creationId xmlns:p14="http://schemas.microsoft.com/office/powerpoint/2010/main" val="1832067610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D0C6005-EF92-4200-BE13-87B6C4710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128668-C3E8-4619-8D97-DC1BA6AB0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20955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KOMMUNEBLIK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B6D016C-E9B8-41A6-BDC5-C649822CC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85750"/>
            <a:ext cx="4953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PÅRØRENDEFORLØB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EB57AB-2D84-4A12-8CD8-32559B511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6B2D02-9FDD-4B2A-81BA-D4C04EB05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85B539-DDB7-4C56-82EA-67F78B581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5905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Uafhængig analyse · kommuneblik.dk · 10. august 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CBDEB2-1007-4DAB-8AD4-3070B329C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77000"/>
            <a:ext cx="571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7DFDB16-E164-413A-9A52-D7CDA699D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19150"/>
            <a:ext cx="100012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HVOR OPSTÅR FRIKTIONEN?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6EFF00-EFA5-4499-A751-E9A0DB847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668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28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Se overgange – ikke kun tilbud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F3DBC88-CEA3-40D7-9975-5DDFF1F6C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71675"/>
            <a:ext cx="1038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0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Kommunebliks analytiske forløb samler dokumenterede kontaktpunkter. Det er ikke en vedtaget kommunal servicevej.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7A8641-298B-41AC-B26D-A3CB38ABC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638550"/>
            <a:ext cx="9620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EE3702-76B9-4B4A-9284-EE9DE62E8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57550"/>
            <a:ext cx="1714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/>
          </a:solidFill>
          <a:ln xmlns:a="http://schemas.openxmlformats.org/drawingml/2006/main" w="19050">
            <a:solidFill>
              <a:srgbClr val="6B264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569A11-0126-4D14-9FA5-374ACEF97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3400425"/>
            <a:ext cx="285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1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2098407-92EA-45D6-A54B-80245C5C9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362325"/>
            <a:ext cx="1200150" cy="257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Bekymring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A348421-44B7-48E2-9F5C-BEBD9A32A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3686175"/>
            <a:ext cx="1428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Første kontakt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3EA2D7-0C1D-4D91-B566-C69F91DA8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05300"/>
            <a:ext cx="1714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Ved borger og pårørende, hvor de skal starte?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2862CA5-4065-4064-9CF7-6085C5D87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3257550"/>
            <a:ext cx="1714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DFE4"/>
          </a:solidFill>
          <a:ln xmlns:a="http://schemas.openxmlformats.org/drawingml/2006/main" w="19050">
            <a:solidFill>
              <a:srgbClr val="6B264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DF018F-220A-4C00-9CB4-CB2721575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400425"/>
            <a:ext cx="285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1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1E8020-9F3E-4531-B79B-DC018FF6D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2325" y="3362325"/>
            <a:ext cx="1200150" cy="257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Udredning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9FBBD0-1AD2-49EE-ADBC-07D414BA6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686175"/>
            <a:ext cx="1428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Demenskontakt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B21B2F4-84FD-4A40-9B81-4B326EBD5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4305300"/>
            <a:ext cx="1714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Bliver kontakt og ansvar tydeligt overdraget?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C308A3D-53D1-4664-997F-1C310A090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3257550"/>
            <a:ext cx="1714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/>
          </a:solidFill>
          <a:ln xmlns:a="http://schemas.openxmlformats.org/drawingml/2006/main" w="19050">
            <a:solidFill>
              <a:srgbClr val="6B264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39E0F18-CD47-4EE9-8336-79F623E2E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29225" y="3400425"/>
            <a:ext cx="285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1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4F153A0-B454-46F1-87D7-BEA3E789D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362325"/>
            <a:ext cx="1200150" cy="257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27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Rådgivning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A3A194E-A5F9-4D20-AF39-8B8B93BEF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29225" y="3686175"/>
            <a:ext cx="1428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Støtte og viden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6E11C9A-EC4A-4B54-9CC3-72BB0A43C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4305300"/>
            <a:ext cx="1714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Er næste skridt og muligheder forståelige?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A591268-85A5-4F96-BC08-7A70E172E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257550"/>
            <a:ext cx="1714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/>
          </a:solidFill>
          <a:ln xmlns:a="http://schemas.openxmlformats.org/drawingml/2006/main" w="19050">
            <a:solidFill>
              <a:srgbClr val="6B264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FEE352A-6761-467A-9823-232CFB818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400425"/>
            <a:ext cx="285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1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4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1CBA1CF-40BA-4A4B-B7FE-0C92DE290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4775" y="3362325"/>
            <a:ext cx="1200150" cy="257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Tilbud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D2C4EA2-1CF7-4942-8FE8-AF8BF4344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686175"/>
            <a:ext cx="1428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Aktivitet og aflastning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0135B24-9845-4B88-B8A1-DA86A560E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305300"/>
            <a:ext cx="1714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Hænger adgang, formål og kontaktveje sammen?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7CD619B-E54D-42B4-81C9-0B4B4C658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257550"/>
            <a:ext cx="1714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DFE4"/>
          </a:solidFill>
          <a:ln xmlns:a="http://schemas.openxmlformats.org/drawingml/2006/main" w="19050">
            <a:solidFill>
              <a:srgbClr val="6B264F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1D07148-342B-49B3-A37D-59C249A34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91675" y="3400425"/>
            <a:ext cx="285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1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5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D6328E3-7B3E-4EBA-B18F-9FA86C2AB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362325"/>
            <a:ext cx="1200150" cy="257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Nye behov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ADA6032-A609-44B6-976F-0D53F3CA2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91675" y="3686175"/>
            <a:ext cx="1428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Opfølgning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76C37EE-3E0A-43F0-A464-08E773F08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305300"/>
            <a:ext cx="1714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Bliver ændringer fanget og bragt videre?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227F919-A554-436C-B2AD-70E7C49A2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48300"/>
            <a:ext cx="2238375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FÆLLES KONTROLPUNKT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3BDB158-11D7-4787-B638-C5C50E120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391150"/>
            <a:ext cx="8096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3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Hvem ejer overgangen, hvad skal dokumenteres,</a:t>
            </a:r>
          </a:p>
          <a:p xmlns:a="http://schemas.openxmlformats.org/drawingml/2006/main">
            <a:pPr algn="l">
              <a:defRPr sz="13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3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og hvornår skal noget eskaleres?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7759BB0-BF32-431E-82BA-948927937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924550"/>
            <a:ext cx="80962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75" b="0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Kilden dokumenterer bl.a. demenskonsulenter og dagtilbud. Den dokumenterer ikke ét fælles forløb eller dokumenteret effekt.</a:t>
            </a:r>
          </a:p>
        </p:txBody>
      </p:sp>
    </p:spTree>
    <p:extLst>
      <p:ext uri="{BB962C8B-B14F-4D97-AF65-F5344CB8AC3E}">
        <p14:creationId xmlns:p14="http://schemas.microsoft.com/office/powerpoint/2010/main" val="249514844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B2A507E-A775-4EC5-98D2-0D372A822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7455E9-DB9F-4D43-8247-FE5C6D103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20955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KOMMUNEBLIK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2DA86F-BB51-426D-97D8-1E3CDB5A8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85750"/>
            <a:ext cx="4953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BESLUTNINGSMULIGHEDER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12FCB5-2D3D-4286-BC4C-9B525A084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3A5B467-B50B-4266-A11C-CF159223C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D06F59-609D-44A6-9DDA-F51DFCCFF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5905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Uafhængig analyse · kommuneblik.dk · 10. august 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29E57B-3CA2-4B36-B74E-FE66FE514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77000"/>
            <a:ext cx="571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B6829D-0BF6-464E-A757-658BE2BF6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19150"/>
            <a:ext cx="100012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HVILKEN MODEL BØR UNDERSØGES?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FB8BF15-E496-4F8F-9B01-99575E8F7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668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28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Start med sammenhæng før permanent organisering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EBBDC3-2D46-405D-9946-97C7054F0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71675"/>
            <a:ext cx="1038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0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Tre valg kan stå alene eller kombineres, men de løser ikke samme problem.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3745C37-32D7-4313-86D0-B626F0F54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3276600" cy="2819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9525">
            <a:solidFill>
              <a:srgbClr val="CFC5C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6BE5D1-F7CC-4FC3-9BE4-69D27CD5A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95625"/>
            <a:ext cx="276225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36C9F15-FB91-4CB2-96FB-2AE42647A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67100"/>
            <a:ext cx="2819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20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Synliggør tilbud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32CB4E-FE54-4FD9-8510-0A9FF9E6F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67175"/>
            <a:ext cx="2819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21D095-6B06-4BD4-A16A-BEF3C0517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267200"/>
            <a:ext cx="28194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Samler information og kontaktveje omkring de nuværende tilbud.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D2DD26-FEE9-4B47-8224-3E3409F40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943475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AFVEJNING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1B4190-7148-49F7-B074-B05D9D353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72075"/>
            <a:ext cx="281940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Løser ikke i sig selv ansvar eller opfølgning.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38B288A-1DE5-4752-AB34-C2298F014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886075"/>
            <a:ext cx="3276600" cy="2819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6B264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5587637-7C94-43C6-824D-69E9BA903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095625"/>
            <a:ext cx="276225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B · ANBEFALET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346C5B0-017D-4CEB-A39A-C096CD4D6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467100"/>
            <a:ext cx="2819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DejaVu Serif"/>
                <a:ea typeface="DejaVu Serif"/>
                <a:cs typeface="DejaVu Serif"/>
              </a:defRPr>
            </a:pPr>
            <a:r>
              <a:rPr sz="2025" b="1">
                <a:solidFill>
                  <a:srgbClr val="FFFFFF"/>
                </a:solidFill>
                <a:latin typeface="DejaVu Serif"/>
                <a:ea typeface="DejaVu Serif"/>
                <a:cs typeface="DejaVu Serif"/>
              </a:rPr>
              <a:t>Fælles forløb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18EB556-A0BB-42FA-8C78-534E733D4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067175"/>
            <a:ext cx="2819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7791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24F32F4-57FD-4687-8B72-265B7539F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267200"/>
            <a:ext cx="28194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Aftaler ejerskab, overgange og minimumsopfølgning på tværs.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A9C465C-5080-443A-B334-DC1D695DF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943475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AFVEJNING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0D2D748-0605-4683-BEFA-CCC686F9C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5172075"/>
            <a:ext cx="281940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Kræver fælles definitioner, enkel dataopsamling og ledelsesopfølgning.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AD42A1-79D2-432A-9CF1-AAB0412B0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886075"/>
            <a:ext cx="3276600" cy="2819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9525">
            <a:solidFill>
              <a:srgbClr val="CFC5C9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E39AF8E-0E4A-4A4C-9E1E-9B37945B0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095625"/>
            <a:ext cx="276225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04E32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A04E32"/>
                </a:solidFill>
                <a:latin typeface="DejaVu Sans"/>
                <a:ea typeface="DejaVu Sans"/>
                <a:cs typeface="DejaVu Sans"/>
              </a:rPr>
              <a:t>C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698C729-ED0B-4D1F-970C-2CE619D49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467100"/>
            <a:ext cx="2819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20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Fast koordinator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AFE5483-1A30-46A1-BD9A-254E76AB9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067175"/>
            <a:ext cx="2819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9843879-8570-4899-9CF7-3075F6FF6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267200"/>
            <a:ext cx="28194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Etablerer én tydelig funktion; beskrevet i budgetforslag ÆU-32-D.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BF7B625-95E5-4EB2-9687-90D9AD116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943475"/>
            <a:ext cx="1143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04E32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A04E32"/>
                </a:solidFill>
                <a:latin typeface="DejaVu Sans"/>
                <a:ea typeface="DejaVu Sans"/>
                <a:cs typeface="DejaVu Sans"/>
              </a:rPr>
              <a:t>AFVEJNING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66B90D6-C667-45DA-B69A-5C191AFF3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5172075"/>
            <a:ext cx="281940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Kræver politisk prioritering og dokumenterer ikke automatisk effekt.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294A174-2D14-4699-9AD8-E5275D972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0"/>
            <a:ext cx="109728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A04E32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>
                <a:solidFill>
                  <a:srgbClr val="A04E32"/>
                </a:solidFill>
                <a:latin typeface="DejaVu Sans"/>
                <a:ea typeface="DejaVu Sans"/>
                <a:cs typeface="DejaVu Sans"/>
              </a:rPr>
              <a:t>650.000 kr. årligt i 2027–2030 er foreslået – ikke bevilget.</a:t>
            </a:r>
          </a:p>
        </p:txBody>
      </p:sp>
    </p:spTree>
    <p:extLst>
      <p:ext uri="{BB962C8B-B14F-4D97-AF65-F5344CB8AC3E}">
        <p14:creationId xmlns:p14="http://schemas.microsoft.com/office/powerpoint/2010/main" val="586800769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36C3492-C8C3-4B21-8D8B-0EF8F080F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120050-3274-4152-A4FA-3969ED08A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20955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KOMMUNEBLIK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708193-A227-4F71-8968-A334125A6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85750"/>
            <a:ext cx="4953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ARBEJDSPLAN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4E1687-B1B4-4905-98F8-0A56C15DA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3D9ECE-667F-402F-9483-0471FF7F7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CAE0BB-21B1-4275-951E-0829256F8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5905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Uafhængig analyse · kommuneblik.dk · 10. august 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125242-7F66-43F0-8AB2-19257C863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77000"/>
            <a:ext cx="571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55E0C2-BD34-4C1A-92FE-0E9D777A8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19150"/>
            <a:ext cx="100012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HVAD BØR SKE NU?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ECDA754-B697-4710-A609-4215318A7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668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28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Fire arbejdsspor gør næste kontrol mulig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854F4B-6B6E-4608-8837-A150EB921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71675"/>
            <a:ext cx="1038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0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Arbejdsforslaget adskiller aktivitet, leverance, gennemførelse og effekt.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9FD34C-3413-40DA-813A-799F58546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47975"/>
            <a:ext cx="1428750" cy="180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SPOR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3AB737-2D5B-4AC3-BC82-61C90413F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2847975"/>
            <a:ext cx="2667000" cy="180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NÆSTE AKTIVITET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F991529-B9AA-4CBA-B257-66AEBE9DC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847975"/>
            <a:ext cx="2381250" cy="180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LEVERANCE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D039501-096F-4A9C-A6D3-B28235EAA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847975"/>
            <a:ext cx="2381250" cy="1809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NÆSTE KONTROL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3C96F4C-27A2-46B8-ABD0-F635CB5AE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3F0F1B-F390-4AF2-9E42-A9380A21D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86125"/>
            <a:ext cx="42862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35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6ECD05-8927-4A2F-84D4-69C328980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3286125"/>
            <a:ext cx="17145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Forløb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2109D0-02D4-46DB-A837-C7F59A1BD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3267075"/>
            <a:ext cx="26670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Beskriv kontaktpunkter og overgange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D0051AD-EDD7-4A93-A60E-33C996D7F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3267075"/>
            <a:ext cx="2381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Godkendt arbejdsudkast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B54D3E-E8B6-4309-8940-72A4150CD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3267075"/>
            <a:ext cx="2381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Ejer og åbne snitflader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2C344A6-3E6E-4178-9EDE-22E7D84A7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671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F34C928-6BA7-423E-BB59-F41EE7564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0025"/>
            <a:ext cx="42862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35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02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1EA92D3-1811-43B2-8E4C-B60A4FEC7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4010025"/>
            <a:ext cx="17145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Ansvar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D37F024-A8B2-4DF7-8FEA-4B9FD666E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3990975"/>
            <a:ext cx="26670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Placér ansvar og eskalationsvej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2E210F8-8C65-45A9-8AFF-B541FF35B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3990975"/>
            <a:ext cx="2381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RACI/beslutningslog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6B8B16D-D857-424F-86E5-F1582AF02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3990975"/>
            <a:ext cx="2381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Uafklarede beslutninger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4B73944-EFBD-48C1-9825-192B4D559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91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A0240F8-C7CA-4B39-A12B-5DF228DD1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33925"/>
            <a:ext cx="42862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35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03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11AB7B8-CFAA-4CD0-88A9-319C307DA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4733925"/>
            <a:ext cx="17145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Data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61BCAF3-85EC-406C-8C9E-D58459627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4714875"/>
            <a:ext cx="26670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Definér få indikatorer og baseline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909A2D2-23C3-458B-9D0B-CA9D9AADC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4714875"/>
            <a:ext cx="2381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Datakort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238595E-E093-4857-8ADC-424129346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4714875"/>
            <a:ext cx="2381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Adgang, forløb, oplevet sammenhæng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B1BA693-A227-494A-A9DF-F5D53967B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149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B3EAD3E-FFE4-477C-9C39-7C04E670F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57825"/>
            <a:ext cx="428625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350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04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EA0AF34-40B3-41AB-8561-959E10329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5457825"/>
            <a:ext cx="17145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425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Økonomi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ABDEB80-0A08-43D9-AFFF-73C35FB50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5438775"/>
            <a:ext cx="26670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Adskil model B fra forslag ÆU-32-D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A33D352-AE61-4618-825C-021315E51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5438775"/>
            <a:ext cx="2381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Omkostnings- og finansieringsnotat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87E7B48-6C6E-4C7F-8B85-443DE8E95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5438775"/>
            <a:ext cx="2381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125" b="0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Forslag, bevilling og forbrug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0C0C4FD-419D-4913-992A-8B701D222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38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7771428-6FA0-4298-8625-C0A6C89D0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53150"/>
            <a:ext cx="104775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1050" b="0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Kontroldato fastsættes, når ejerskab og arbejdsperiode godkendes. Planen er et arbejdsgrundlag – ikke dokumentation for gennemførelse.</a:t>
            </a:r>
          </a:p>
        </p:txBody>
      </p:sp>
    </p:spTree>
    <p:extLst>
      <p:ext uri="{BB962C8B-B14F-4D97-AF65-F5344CB8AC3E}">
        <p14:creationId xmlns:p14="http://schemas.microsoft.com/office/powerpoint/2010/main" val="47990358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52DC7E6-BFE3-4A5B-85CE-6BE552241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8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95B1AA-F26F-4F44-B0EE-E5058925F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20955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KOMMUNEBLIK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7CEC35-B422-4F1E-8610-4993BF4F9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85750"/>
            <a:ext cx="4953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BESLUTNING OG GRÆNSER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F5792F-2DC1-443C-86A2-FA6DCBE4D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54F339-310E-41C0-9E98-76959E215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264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0453A9-B397-4338-8F65-B234FD7F6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5905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00" b="0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Uafhængig analyse · kommuneblik.dk · 10. august 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ACD108-8614-47B4-8A98-350C3FE69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1375" y="6477000"/>
            <a:ext cx="571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90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06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6CC7B2-CC31-4E4D-B5C0-9561466DA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19150"/>
            <a:ext cx="100012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HVAD SKAL LEDELSEN TAGE STILLING TIL?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9E6F9A-415A-4925-BDC6-12BA8D491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0668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28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Godkend næste afklaring – ikke et ubegrundet resultat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773D27-8523-4B8E-BA96-097062C24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71675"/>
            <a:ext cx="1038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0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Fire beslutninger kan skabe et efterprøveligt grundlag for den næste politiske eller ledelsesmæssige kontrol.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B163B75-AA66-4024-B067-3D0FE41B3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76550"/>
            <a:ext cx="428625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20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C2D584-FDAC-4E0A-9733-7A5020EBE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95600"/>
            <a:ext cx="157162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Mandat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D8DCB2-2A11-488A-B7A0-ACA45406C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895600"/>
            <a:ext cx="5257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Godkend formål, ejer og afgrænsning for et fælles forløbsarbejde.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C34148-12BE-4A8F-A120-231CE11E6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19475"/>
            <a:ext cx="7543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EBF7D5-7E8F-40EC-BF43-7EE3D1150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428625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20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EBD9A7-E57B-4964-B4E5-0825CC05C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81400"/>
            <a:ext cx="157162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Minimum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CD4245-7B04-42FD-9EDA-BE82A97CF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581400"/>
            <a:ext cx="5257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Fastlæg hvilke overgange og opfølgninger der skal beskrives.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9CEE4C-C49C-4AF0-8C32-2F5A1CF0D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05275"/>
            <a:ext cx="7543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53E9C81-9EA8-47C3-8D19-A55670989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48150"/>
            <a:ext cx="428625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20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C7793DF-C3EA-44EB-B03A-3353680ED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67200"/>
            <a:ext cx="157162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Kontrol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484AD7-F095-437B-BDAB-809C5804B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267200"/>
            <a:ext cx="5257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Godkend få indikatorer, baseline og dato for genbehandling.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37535B3-BED0-4ABB-98C7-13BCDC222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91075"/>
            <a:ext cx="7543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6C18213-8E20-44F9-BACF-682269F03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33950"/>
            <a:ext cx="428625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defRPr>
            </a:pPr>
            <a:r>
              <a:rPr sz="2025" b="1">
                <a:solidFill>
                  <a:srgbClr val="6B264F"/>
                </a:solidFill>
                <a:latin typeface="DejaVu Serif"/>
                <a:ea typeface="DejaVu Serif"/>
                <a:cs typeface="DejaVu Serif"/>
              </a:rPr>
              <a:t>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6377B77-752A-4893-B87B-B56EB0309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53000"/>
            <a:ext cx="157162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50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Økonomi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92A68D2-3072-4A56-A8AF-DC3188975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953000"/>
            <a:ext cx="5257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Hold arbejdsmodel og budgetforslag ÆU-32-D som særskilte beslutninger.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4BA1C81-2D5C-4809-9106-8E5CD52F3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76875"/>
            <a:ext cx="7543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5C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E4591F7-7B2F-428B-B1C1-440D868DB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876550"/>
            <a:ext cx="29908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DFE4"/>
          </a:solidFill>
          <a:ln xmlns:a="http://schemas.openxmlformats.org/drawingml/2006/main" w="9525">
            <a:solidFill>
              <a:srgbClr val="CFC5C9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716E338-F77E-4781-AEAA-B6BCB3D5A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1051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SLUTNINGSGRÆNSER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9AA0C98-56D6-4E0B-8369-C2364ED71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476625"/>
            <a:ext cx="2381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defRPr>
            </a:pPr>
            <a:r>
              <a:rPr sz="1650" b="1">
                <a:solidFill>
                  <a:srgbClr val="241D24"/>
                </a:solidFill>
                <a:latin typeface="DejaVu Serif"/>
                <a:ea typeface="DejaVu Serif"/>
                <a:cs typeface="DejaVu Serif"/>
              </a:rPr>
              <a:t>Det ved vi ikke endnu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7474242-62A9-444D-88E4-247F6C762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924300"/>
            <a:ext cx="2476500" cy="1085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• Om tilbuddene samlet virker</a:t>
            </a:r>
          </a:p>
          <a:p xmlns:a="http://schemas.openxmlformats.org/drawingml/2006/main">
            <a:pPr algn="l">
              <a:defRPr sz="1200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• Om en koordinator er finansieret</a:t>
            </a:r>
          </a:p>
          <a:p xmlns:a="http://schemas.openxmlformats.org/drawingml/2006/main">
            <a:pPr algn="l">
              <a:defRPr sz="1200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• Om det annoncerede kick-off blev afholdt</a:t>
            </a:r>
          </a:p>
          <a:p xmlns:a="http://schemas.openxmlformats.org/drawingml/2006/main">
            <a:pPr algn="l">
              <a:defRPr sz="1200" b="1">
                <a:solidFill>
                  <a:srgbClr val="241D24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>
                <a:solidFill>
                  <a:srgbClr val="241D24"/>
                </a:solidFill>
                <a:latin typeface="DejaVu Sans"/>
                <a:ea typeface="DejaVu Sans"/>
                <a:cs typeface="DejaVu Sans"/>
              </a:rPr>
              <a:t>• Hvilken model kommunen vælger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B175F88-BA27-4F1F-B12C-976A7C88C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5534025"/>
            <a:ext cx="23812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B264F"/>
                </a:solidFill>
                <a:latin typeface="DejaVu Sans"/>
                <a:ea typeface="DejaVu Sans"/>
                <a:cs typeface="DejaVu Sans"/>
              </a:defRPr>
            </a:pPr>
            <a:r>
              <a:rPr sz="975" b="1">
                <a:solidFill>
                  <a:srgbClr val="6B264F"/>
                </a:solidFill>
                <a:latin typeface="DejaVu Sans"/>
                <a:ea typeface="DejaVu Sans"/>
                <a:cs typeface="DejaVu Sans"/>
              </a:rPr>
              <a:t>PELLE D.S BIDRAG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C74F9E7-EA44-461D-A0A7-48AFDEBF5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5810250"/>
            <a:ext cx="29908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75C66"/>
                </a:solidFill>
                <a:latin typeface="DejaVu Sans"/>
                <a:ea typeface="DejaVu Sans"/>
                <a:cs typeface="DejaVu Sans"/>
              </a:defRPr>
            </a:pPr>
            <a:r>
              <a:rPr sz="975" b="0">
                <a:solidFill>
                  <a:srgbClr val="675C66"/>
                </a:solidFill>
                <a:latin typeface="DejaVu Sans"/>
                <a:ea typeface="DejaVu Sans"/>
                <a:cs typeface="DejaVu Sans"/>
              </a:rPr>
              <a:t>Kildesøgning, factcheck, analyse, beslutningsmuligheder og tre arbejdsprodukter. Ingen intern kommunal rolle eller adgang.</a:t>
            </a:r>
          </a:p>
        </p:txBody>
      </p:sp>
    </p:spTree>
    <p:extLst>
      <p:ext uri="{BB962C8B-B14F-4D97-AF65-F5344CB8AC3E}">
        <p14:creationId xmlns:p14="http://schemas.microsoft.com/office/powerpoint/2010/main" val="1368254175"/>
      </p:ext>
    </p:extLst>
  </p:cSld>
</p:sld>
</file>

<file path=ppt/theme/theme1.xml><?xml version="1.0" encoding="utf-8"?>
<a:theme xmlns:a="http://schemas.openxmlformats.org/drawingml/2006/main" name="Kommuneblik">
  <a:themeElements>
    <a:clrScheme name="Kommuneblik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Kommuneblik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Kommuneblik</ap:Application>
  <ap:AppVersion>1.0</ap:AppVersion>
  <ap:PresentationFormat>Ledelsesbrief</ap:PresentationFormat>
  <ap:Slides>6</ap:Slides>
  <ap:Notes>6</ap:Notes>
  <ap:HiddenSlides>0</ap:HiddenSlides>
</ap:Properties>
</file>

<file path=docProps/core.xml><?xml version="1.0" encoding="utf-8"?>
<cp:coreProperties xmlns:cp="http://schemas.openxmlformats.org/package/2006/metadata/core-properties" xmlns:dc="http://purl.org/dc/elements/1.1/">
  <dc:creator>Pelle D.</dc:creator>
  <cp:lastModifiedBy>Pelle D.</cp:lastModifiedBy>
  <dc:title>Demens og pårørende i Odsherred – ledelsesbrief</dc:title>
  <dc:subject>Ledelses- og udvalgsoplæg</dc:subject>
  <dc:description>Uafhængigt Kommuneblik-arbejdsprodukt · https://kommuneblik.dk</dc:description>
  <cp:keywords>Kommuneblik; Odsherred; demens; pårørende; kommuneblik.dk</cp:keywords>
  <dc:language>da-DK</dc:language>
</cp:coreProperties>
</file>